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80" r:id="rId5"/>
    <p:sldId id="269" r:id="rId6"/>
    <p:sldId id="270" r:id="rId7"/>
    <p:sldId id="281" r:id="rId8"/>
    <p:sldId id="271" r:id="rId9"/>
    <p:sldId id="282" r:id="rId10"/>
    <p:sldId id="277" r:id="rId11"/>
    <p:sldId id="272" r:id="rId12"/>
    <p:sldId id="274" r:id="rId13"/>
    <p:sldId id="273" r:id="rId14"/>
    <p:sldId id="275" r:id="rId15"/>
    <p:sldId id="278" r:id="rId16"/>
    <p:sldId id="262" r:id="rId17"/>
    <p:sldId id="279" r:id="rId18"/>
    <p:sldId id="263" r:id="rId19"/>
    <p:sldId id="257" r:id="rId20"/>
    <p:sldId id="264" r:id="rId21"/>
    <p:sldId id="259" r:id="rId22"/>
    <p:sldId id="265" r:id="rId23"/>
    <p:sldId id="260" r:id="rId24"/>
    <p:sldId id="266" r:id="rId25"/>
    <p:sldId id="261" r:id="rId26"/>
    <p:sldId id="287" r:id="rId27"/>
    <p:sldId id="283" r:id="rId28"/>
    <p:sldId id="284" r:id="rId29"/>
    <p:sldId id="288" r:id="rId30"/>
    <p:sldId id="289" r:id="rId31"/>
    <p:sldId id="285" r:id="rId32"/>
    <p:sldId id="286" r:id="rId33"/>
    <p:sldId id="29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548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39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17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53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197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765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64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19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72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59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13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660C6-3C41-4726-AFA3-8C8403CC65F9}" type="datetimeFigureOut">
              <a:rPr lang="en-GB" smtClean="0"/>
              <a:t>29/09/2024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55BF0-A0A4-4E12-B8DD-89ABABAE5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8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GB" sz="6600" dirty="0" smtClean="0"/>
              <a:t>Scrotum &amp; Testes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GB" sz="2800" dirty="0" smtClean="0"/>
              <a:t>Dr Abdul Hafeez Khan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0872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Scrotum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64910" cy="4871389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600" dirty="0" smtClean="0"/>
              <a:t>Sac of skin and superficial fascia that hangs outside the </a:t>
            </a:r>
            <a:r>
              <a:rPr lang="en-US" sz="2600" dirty="0" err="1" smtClean="0"/>
              <a:t>abdominopelvic</a:t>
            </a:r>
            <a:r>
              <a:rPr lang="en-US" sz="2600" dirty="0" smtClean="0"/>
              <a:t> cavity at the root of the penis</a:t>
            </a:r>
          </a:p>
          <a:p>
            <a:pPr>
              <a:lnSpc>
                <a:spcPct val="200000"/>
              </a:lnSpc>
            </a:pPr>
            <a:r>
              <a:rPr lang="en-US" sz="2600" dirty="0" smtClean="0"/>
              <a:t>Contains paired testicles separated by a midline septum</a:t>
            </a:r>
          </a:p>
          <a:p>
            <a:pPr>
              <a:lnSpc>
                <a:spcPct val="200000"/>
              </a:lnSpc>
            </a:pPr>
            <a:r>
              <a:rPr lang="en-US" sz="2600" dirty="0" smtClean="0"/>
              <a:t>Its external positioning keeps the testes 2-3</a:t>
            </a:r>
            <a:r>
              <a:rPr lang="en-US" sz="2600" dirty="0" smtClean="0">
                <a:sym typeface="Symbol" panose="05050102010706020507" pitchFamily="18" charset="2"/>
              </a:rPr>
              <a:t></a:t>
            </a:r>
            <a:r>
              <a:rPr lang="en-US" sz="2600" dirty="0" smtClean="0"/>
              <a:t>C lower than core body temperature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206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Wall of the Scrotum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u="sng" dirty="0" smtClean="0"/>
              <a:t>Skin: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 </a:t>
            </a:r>
            <a:r>
              <a:rPr lang="en-GB" dirty="0"/>
              <a:t>skin of the scrotum is thin, wrinkled, and pigmented and forms a single </a:t>
            </a:r>
            <a:r>
              <a:rPr lang="en-GB" dirty="0" smtClean="0"/>
              <a:t>pouch.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A </a:t>
            </a:r>
            <a:r>
              <a:rPr lang="en-GB" dirty="0"/>
              <a:t>slightly raised </a:t>
            </a:r>
            <a:r>
              <a:rPr lang="en-GB" dirty="0" smtClean="0"/>
              <a:t>ridge in </a:t>
            </a:r>
            <a:r>
              <a:rPr lang="en-GB" dirty="0"/>
              <a:t>the midline indicates the line of fusion of the two lateral </a:t>
            </a:r>
            <a:r>
              <a:rPr lang="en-GB" dirty="0" err="1"/>
              <a:t>labioscrotal</a:t>
            </a:r>
            <a:r>
              <a:rPr lang="en-GB" dirty="0"/>
              <a:t> swellings</a:t>
            </a:r>
            <a:r>
              <a:rPr lang="en-GB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In </a:t>
            </a:r>
            <a:r>
              <a:rPr lang="en-GB" dirty="0"/>
              <a:t>the female, the </a:t>
            </a:r>
            <a:r>
              <a:rPr lang="en-GB" dirty="0" smtClean="0"/>
              <a:t>swellings remain </a:t>
            </a:r>
            <a:r>
              <a:rPr lang="en-GB" dirty="0"/>
              <a:t>separate and form the labia </a:t>
            </a:r>
            <a:r>
              <a:rPr lang="en-GB" dirty="0" err="1" smtClean="0"/>
              <a:t>majora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90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7" y="277969"/>
            <a:ext cx="6477000" cy="647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77969"/>
            <a:ext cx="6477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8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Wall of the Scrotum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 smtClean="0"/>
              <a:t>Superficial Fascia: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600" dirty="0" smtClean="0"/>
              <a:t>2 layers of superficial fascia in anterior abdominal wall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600" dirty="0" smtClean="0"/>
              <a:t>Fatty layer (Camper’s fascia)                      </a:t>
            </a:r>
            <a:r>
              <a:rPr lang="en-GB" sz="2600" dirty="0" err="1" smtClean="0"/>
              <a:t>Dartos</a:t>
            </a:r>
            <a:r>
              <a:rPr lang="en-GB" sz="2600" dirty="0" smtClean="0"/>
              <a:t> muscle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600" dirty="0" smtClean="0"/>
              <a:t>Membranous layer (</a:t>
            </a:r>
            <a:r>
              <a:rPr lang="en-GB" sz="2600" dirty="0" err="1" smtClean="0"/>
              <a:t>Scarpa’s</a:t>
            </a:r>
            <a:r>
              <a:rPr lang="en-GB" sz="2600" dirty="0" smtClean="0"/>
              <a:t> fascia)                      </a:t>
            </a:r>
            <a:r>
              <a:rPr lang="en-GB" sz="2600" dirty="0" err="1" smtClean="0"/>
              <a:t>Colle’s</a:t>
            </a:r>
            <a:r>
              <a:rPr lang="en-GB" sz="2600" dirty="0" smtClean="0"/>
              <a:t> fascia</a:t>
            </a:r>
            <a:endParaRPr lang="en-GB" sz="2600" dirty="0"/>
          </a:p>
          <a:p>
            <a:pPr>
              <a:lnSpc>
                <a:spcPct val="100000"/>
              </a:lnSpc>
            </a:pPr>
            <a:r>
              <a:rPr lang="en-GB" sz="2600" dirty="0" err="1" smtClean="0"/>
              <a:t>Dartos</a:t>
            </a:r>
            <a:r>
              <a:rPr lang="en-GB" sz="2600" dirty="0" smtClean="0"/>
              <a:t> muscle is </a:t>
            </a:r>
            <a:r>
              <a:rPr lang="en-GB" sz="2600" dirty="0"/>
              <a:t>innervated by sympathetic </a:t>
            </a:r>
            <a:r>
              <a:rPr lang="en-GB" sz="2600" dirty="0" smtClean="0"/>
              <a:t>nerve </a:t>
            </a:r>
            <a:r>
              <a:rPr lang="en-GB" sz="2600" dirty="0" err="1" smtClean="0"/>
              <a:t>fibers</a:t>
            </a:r>
            <a:endParaRPr lang="en-GB" sz="2600" dirty="0"/>
          </a:p>
          <a:p>
            <a:pPr>
              <a:lnSpc>
                <a:spcPct val="100000"/>
              </a:lnSpc>
            </a:pPr>
            <a:r>
              <a:rPr lang="en-GB" sz="2600" dirty="0"/>
              <a:t>R</a:t>
            </a:r>
            <a:r>
              <a:rPr lang="en-GB" sz="2600" dirty="0" smtClean="0"/>
              <a:t>esponsible </a:t>
            </a:r>
            <a:r>
              <a:rPr lang="en-GB" sz="2600" dirty="0"/>
              <a:t>for the wrinkling of the overlying </a:t>
            </a:r>
            <a:r>
              <a:rPr lang="en-GB" sz="2600" dirty="0" smtClean="0"/>
              <a:t>skin</a:t>
            </a:r>
            <a:endParaRPr lang="en-GB" sz="2600" dirty="0"/>
          </a:p>
          <a:p>
            <a:pPr>
              <a:lnSpc>
                <a:spcPct val="100000"/>
              </a:lnSpc>
            </a:pPr>
            <a:r>
              <a:rPr lang="en-GB" sz="2600" dirty="0"/>
              <a:t>Both layers </a:t>
            </a:r>
            <a:r>
              <a:rPr lang="en-GB" sz="2600" dirty="0" smtClean="0"/>
              <a:t>contribute </a:t>
            </a:r>
            <a:r>
              <a:rPr lang="en-GB" sz="2600" dirty="0"/>
              <a:t>to a median partition that crosses the </a:t>
            </a:r>
            <a:r>
              <a:rPr lang="en-GB" sz="2600" dirty="0" smtClean="0"/>
              <a:t>scrotum and </a:t>
            </a:r>
            <a:r>
              <a:rPr lang="en-GB" sz="2600" dirty="0"/>
              <a:t>separates the testes from each other</a:t>
            </a:r>
            <a:r>
              <a:rPr lang="en-GB" sz="2600" dirty="0" smtClean="0"/>
              <a:t> </a:t>
            </a:r>
            <a:br>
              <a:rPr lang="en-GB" sz="2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4" name="Right Arrow 3"/>
          <p:cNvSpPr/>
          <p:nvPr/>
        </p:nvSpPr>
        <p:spPr>
          <a:xfrm flipV="1">
            <a:off x="5254581" y="3008624"/>
            <a:ext cx="1468192" cy="2189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 flipV="1">
            <a:off x="6231228" y="3565302"/>
            <a:ext cx="1468192" cy="2189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17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341" y="211279"/>
            <a:ext cx="10515600" cy="1325563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algn="ctr"/>
            <a:r>
              <a:rPr lang="en-GB" dirty="0" smtClean="0"/>
              <a:t>Wall of the Scrotum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864" y="1568047"/>
            <a:ext cx="11353800" cy="5032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u="sng" dirty="0" smtClean="0"/>
              <a:t>Spermatic Fascia: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2600" dirty="0" smtClean="0"/>
              <a:t>3 layers derived from anterior abdominal wall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600" dirty="0" smtClean="0"/>
              <a:t>External spermatic fascia:                     Aponeurosis of external oblique </a:t>
            </a:r>
            <a:r>
              <a:rPr lang="en-GB" sz="2600" dirty="0" smtClean="0">
                <a:solidFill>
                  <a:srgbClr val="FF0000"/>
                </a:solidFill>
              </a:rPr>
              <a:t>(Not muscle)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600" dirty="0" smtClean="0"/>
              <a:t>Cremasteric fascia:                       Cremaster </a:t>
            </a:r>
            <a:r>
              <a:rPr lang="en-GB" sz="2600" dirty="0" smtClean="0"/>
              <a:t>muscle </a:t>
            </a:r>
            <a:r>
              <a:rPr lang="en-GB" sz="2600" dirty="0" smtClean="0"/>
              <a:t>which originate from ??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600" dirty="0" smtClean="0"/>
              <a:t>Internal spermatic fascia:                      Fascia transversalis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 flipV="1">
            <a:off x="4383109" y="3351731"/>
            <a:ext cx="1296474" cy="158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 flipV="1">
            <a:off x="3563154" y="4182956"/>
            <a:ext cx="1468192" cy="2189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 flipV="1">
            <a:off x="4245734" y="5074797"/>
            <a:ext cx="1468192" cy="2189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63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1"/>
            <a:ext cx="6477000" cy="647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90501"/>
            <a:ext cx="6477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9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Wall of the Scrotum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u="sng" dirty="0" smtClean="0"/>
              <a:t>Tunica </a:t>
            </a:r>
            <a:r>
              <a:rPr lang="en-GB" b="1" u="sng" dirty="0" err="1" smtClean="0"/>
              <a:t>Vaginalis</a:t>
            </a:r>
            <a:r>
              <a:rPr lang="en-GB" b="1" u="sng" dirty="0" smtClean="0"/>
              <a:t>: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sz="2600" dirty="0" smtClean="0"/>
              <a:t>2 layers: Parietal &amp; Visceral</a:t>
            </a:r>
          </a:p>
          <a:p>
            <a:pPr>
              <a:lnSpc>
                <a:spcPct val="150000"/>
              </a:lnSpc>
            </a:pPr>
            <a:r>
              <a:rPr lang="en-GB" sz="2600" dirty="0" smtClean="0"/>
              <a:t>This lies within the spermatic fascia and covers the anterior, medial, and lateral surfaces of each testis.</a:t>
            </a:r>
          </a:p>
          <a:p>
            <a:pPr>
              <a:lnSpc>
                <a:spcPct val="150000"/>
              </a:lnSpc>
            </a:pPr>
            <a:r>
              <a:rPr lang="en-GB" sz="2600" dirty="0" smtClean="0"/>
              <a:t>It is the lower expanded part of the </a:t>
            </a:r>
            <a:r>
              <a:rPr lang="en-GB" sz="2600" dirty="0" err="1" smtClean="0"/>
              <a:t>processus</a:t>
            </a:r>
            <a:r>
              <a:rPr lang="en-GB" sz="2600" dirty="0" smtClean="0"/>
              <a:t> </a:t>
            </a:r>
            <a:r>
              <a:rPr lang="en-GB" sz="2600" dirty="0" err="1" smtClean="0"/>
              <a:t>vaginalis</a:t>
            </a:r>
            <a:endParaRPr lang="en-GB" sz="2600" dirty="0" smtClean="0"/>
          </a:p>
          <a:p>
            <a:pPr>
              <a:lnSpc>
                <a:spcPct val="150000"/>
              </a:lnSpc>
            </a:pPr>
            <a:r>
              <a:rPr lang="en-GB" sz="2600" dirty="0"/>
              <a:t>J</a:t>
            </a:r>
            <a:r>
              <a:rPr lang="en-GB" sz="2600" dirty="0" smtClean="0"/>
              <a:t>ust before birth, it becomes shut off from the upper part of the </a:t>
            </a:r>
            <a:r>
              <a:rPr lang="en-GB" sz="2600" dirty="0" err="1" smtClean="0"/>
              <a:t>processus</a:t>
            </a:r>
            <a:r>
              <a:rPr lang="en-GB" sz="2600" dirty="0" smtClean="0"/>
              <a:t> and the peritoneal cavity.</a:t>
            </a:r>
          </a:p>
          <a:p>
            <a:pPr>
              <a:lnSpc>
                <a:spcPct val="150000"/>
              </a:lnSpc>
            </a:pPr>
            <a:r>
              <a:rPr lang="en-GB" sz="2600" dirty="0" smtClean="0"/>
              <a:t>The tunica vaginalis is thus a closed sac, </a:t>
            </a:r>
            <a:r>
              <a:rPr lang="en-GB" sz="2600" dirty="0" err="1" smtClean="0"/>
              <a:t>invaginated</a:t>
            </a:r>
            <a:r>
              <a:rPr lang="en-GB" sz="2600" dirty="0" smtClean="0"/>
              <a:t> from behind by the testis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455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6477000" cy="647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81000"/>
            <a:ext cx="6477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1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28" y="1"/>
            <a:ext cx="10341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6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Blood supply of scrotum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1353800" cy="4877537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 smtClean="0"/>
              <a:t>Arterial supply:</a:t>
            </a:r>
          </a:p>
          <a:p>
            <a:pPr marL="0" indent="0">
              <a:buNone/>
            </a:pPr>
            <a:r>
              <a:rPr lang="en-GB" dirty="0" smtClean="0"/>
              <a:t>Internal iliac              Internal Pudendal              Perineal               Posterior scrotal artery</a:t>
            </a:r>
          </a:p>
          <a:p>
            <a:pPr marL="0" indent="0">
              <a:buNone/>
            </a:pPr>
            <a:r>
              <a:rPr lang="en-GB" dirty="0" smtClean="0"/>
              <a:t>External iliac               Femoral                External pudendal               Superficial   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                                                                                   Deep</a:t>
            </a:r>
          </a:p>
          <a:p>
            <a:pPr marL="0" indent="0">
              <a:buNone/>
            </a:pPr>
            <a:r>
              <a:rPr lang="en-GB" dirty="0" smtClean="0"/>
              <a:t>Both supply Scrotum</a:t>
            </a:r>
          </a:p>
          <a:p>
            <a:pPr marL="0" indent="0">
              <a:buNone/>
            </a:pPr>
            <a:r>
              <a:rPr lang="en-GB" b="1" u="sng" dirty="0" smtClean="0"/>
              <a:t>Venous drainage:</a:t>
            </a:r>
          </a:p>
          <a:p>
            <a:pPr marL="0" indent="0">
              <a:buNone/>
            </a:pPr>
            <a:r>
              <a:rPr lang="en-GB" dirty="0" smtClean="0"/>
              <a:t>The veins accompany the arteries</a:t>
            </a:r>
          </a:p>
          <a:p>
            <a:pPr marL="0" indent="0">
              <a:buNone/>
            </a:pPr>
            <a:r>
              <a:rPr lang="en-GB" dirty="0" smtClean="0"/>
              <a:t>   </a:t>
            </a: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>
            <a:off x="2768958" y="2395470"/>
            <a:ext cx="991674" cy="1287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6488805" y="2395469"/>
            <a:ext cx="991674" cy="1287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8844565" y="2395469"/>
            <a:ext cx="991674" cy="1287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2884867" y="3322750"/>
            <a:ext cx="1030311" cy="100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78191" y="3322750"/>
            <a:ext cx="1030311" cy="100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 rot="21203250">
            <a:off x="9193941" y="3321970"/>
            <a:ext cx="1043230" cy="868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 rot="1186763">
            <a:off x="9143176" y="3603737"/>
            <a:ext cx="1082271" cy="102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53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12" y="-71553"/>
            <a:ext cx="10715222" cy="692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63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Lymph drainage &amp; Nerve supply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90668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2600" dirty="0"/>
              <a:t>Lymph from the skin and fascia, including the tunica </a:t>
            </a:r>
            <a:r>
              <a:rPr lang="en-GB" sz="2600" dirty="0" smtClean="0"/>
              <a:t>vaginalis drains </a:t>
            </a:r>
            <a:r>
              <a:rPr lang="en-GB" sz="2600" dirty="0"/>
              <a:t>into the </a:t>
            </a:r>
            <a:r>
              <a:rPr lang="en-GB" sz="2600" dirty="0" smtClean="0"/>
              <a:t>superficial </a:t>
            </a:r>
            <a:r>
              <a:rPr lang="en-GB" sz="2600" dirty="0"/>
              <a:t>inguinal lymph nodes</a:t>
            </a:r>
            <a:r>
              <a:rPr lang="en-GB" sz="2600" dirty="0" smtClean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1" u="sng" dirty="0" smtClean="0"/>
              <a:t>Nerve supply: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/>
              <a:t>The scrotum is </a:t>
            </a:r>
            <a:r>
              <a:rPr lang="en-GB" dirty="0" smtClean="0"/>
              <a:t>innervated: </a:t>
            </a:r>
            <a:endParaRPr lang="en-GB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GB" dirty="0"/>
              <a:t>A</a:t>
            </a:r>
            <a:r>
              <a:rPr lang="en-GB" dirty="0" smtClean="0"/>
              <a:t>nteriorly </a:t>
            </a:r>
            <a:r>
              <a:rPr lang="en-GB" dirty="0"/>
              <a:t>by the </a:t>
            </a:r>
            <a:r>
              <a:rPr lang="en-GB" dirty="0" smtClean="0"/>
              <a:t>Ilioinguinal </a:t>
            </a:r>
            <a:r>
              <a:rPr lang="en-GB" dirty="0"/>
              <a:t>and genitofemoral </a:t>
            </a:r>
            <a:r>
              <a:rPr lang="en-GB" dirty="0" smtClean="0"/>
              <a:t>nerves</a:t>
            </a:r>
            <a:endParaRPr lang="en-GB" dirty="0"/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Posteriorly</a:t>
            </a:r>
            <a:r>
              <a:rPr lang="en-GB" dirty="0"/>
              <a:t> is innervated by the perineal branches of the pudendal nerves</a:t>
            </a:r>
          </a:p>
        </p:txBody>
      </p:sp>
    </p:spTree>
    <p:extLst>
      <p:ext uri="{BB962C8B-B14F-4D97-AF65-F5344CB8AC3E}">
        <p14:creationId xmlns:p14="http://schemas.microsoft.com/office/powerpoint/2010/main" val="229720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947" y="-103031"/>
            <a:ext cx="8179211" cy="696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03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Testes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255062" cy="5032375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GB" dirty="0"/>
              <a:t>The testis is a </a:t>
            </a:r>
            <a:r>
              <a:rPr lang="en-GB" dirty="0" smtClean="0"/>
              <a:t>firm</a:t>
            </a:r>
            <a:r>
              <a:rPr lang="en-GB" dirty="0"/>
              <a:t>, mobile organ lying within the </a:t>
            </a:r>
            <a:r>
              <a:rPr lang="en-GB" dirty="0" smtClean="0"/>
              <a:t>scrotum.</a:t>
            </a:r>
          </a:p>
          <a:p>
            <a:pPr>
              <a:lnSpc>
                <a:spcPct val="250000"/>
              </a:lnSpc>
            </a:pPr>
            <a:r>
              <a:rPr lang="en-GB" dirty="0" smtClean="0"/>
              <a:t>The </a:t>
            </a:r>
            <a:r>
              <a:rPr lang="en-GB" dirty="0"/>
              <a:t>left testis usually lies at a </a:t>
            </a:r>
            <a:r>
              <a:rPr lang="en-GB" dirty="0" smtClean="0"/>
              <a:t>lower level </a:t>
            </a:r>
            <a:r>
              <a:rPr lang="en-GB" dirty="0"/>
              <a:t>than the </a:t>
            </a:r>
            <a:r>
              <a:rPr lang="en-GB" dirty="0" smtClean="0"/>
              <a:t>right </a:t>
            </a:r>
            <a:r>
              <a:rPr lang="en-GB" dirty="0" smtClean="0">
                <a:solidFill>
                  <a:srgbClr val="FF0000"/>
                </a:solidFill>
              </a:rPr>
              <a:t>(Why?)</a:t>
            </a:r>
            <a:endParaRPr lang="en-GB" dirty="0" smtClean="0">
              <a:solidFill>
                <a:srgbClr val="FF0000"/>
              </a:solidFill>
            </a:endParaRPr>
          </a:p>
          <a:p>
            <a:pPr>
              <a:lnSpc>
                <a:spcPct val="250000"/>
              </a:lnSpc>
            </a:pPr>
            <a:r>
              <a:rPr lang="en-GB" dirty="0" smtClean="0"/>
              <a:t>Each </a:t>
            </a:r>
            <a:r>
              <a:rPr lang="en-GB" dirty="0"/>
              <a:t>testis is surrounded by a </a:t>
            </a:r>
            <a:r>
              <a:rPr lang="en-GB" dirty="0" smtClean="0"/>
              <a:t>tough fibrous </a:t>
            </a:r>
            <a:r>
              <a:rPr lang="en-GB" dirty="0"/>
              <a:t>capsule, the tunica albuginea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5736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Coverings of testes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5" y="1596980"/>
            <a:ext cx="11565227" cy="526101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b="1" u="sng" dirty="0" smtClean="0"/>
              <a:t>Tunica </a:t>
            </a:r>
            <a:r>
              <a:rPr lang="en-GB" b="1" u="sng" dirty="0" err="1" smtClean="0"/>
              <a:t>Vaginalis</a:t>
            </a:r>
            <a:r>
              <a:rPr lang="en-GB" b="1" u="sng" dirty="0" smtClean="0"/>
              <a:t>: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Peritoneal covering, formed of parietal and visceral layers.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 surrounds testis &amp; epididymis.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 allows free movement of testis within the  scrotum.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b="1" u="sng" dirty="0" smtClean="0"/>
              <a:t>Tunica </a:t>
            </a:r>
            <a:r>
              <a:rPr lang="en-GB" b="1" u="sng" dirty="0" err="1" smtClean="0"/>
              <a:t>albugenia</a:t>
            </a:r>
            <a:r>
              <a:rPr lang="en-GB" b="1" u="sng" dirty="0" smtClean="0"/>
              <a:t>: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 is a whitish fibrous capsule.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655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" y="321970"/>
            <a:ext cx="12235067" cy="63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15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94669"/>
            <a:ext cx="10515600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Internal structure of testes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124" y="1420232"/>
            <a:ext cx="11552349" cy="5228821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Fibrous septa </a:t>
            </a:r>
            <a:r>
              <a:rPr lang="en-GB" dirty="0" smtClean="0"/>
              <a:t>divide the testis into a (200-300) -average 250- lobules.</a:t>
            </a:r>
          </a:p>
          <a:p>
            <a:r>
              <a:rPr lang="en-GB" dirty="0" smtClean="0"/>
              <a:t>Each lobule </a:t>
            </a:r>
            <a:r>
              <a:rPr lang="en-GB" dirty="0" smtClean="0"/>
              <a:t>contains </a:t>
            </a:r>
            <a:r>
              <a:rPr lang="en-GB" dirty="0" smtClean="0"/>
              <a:t>(1-3) </a:t>
            </a:r>
            <a:r>
              <a:rPr lang="en-GB" dirty="0" smtClean="0"/>
              <a:t>seminiferous </a:t>
            </a:r>
            <a:r>
              <a:rPr lang="en-GB" dirty="0" smtClean="0"/>
              <a:t>tubules</a:t>
            </a:r>
            <a:r>
              <a:rPr lang="en-GB" dirty="0" smtClean="0"/>
              <a:t>. </a:t>
            </a:r>
            <a:endParaRPr lang="en-GB" dirty="0" smtClean="0"/>
          </a:p>
          <a:p>
            <a:pPr marL="0" indent="0">
              <a:buNone/>
            </a:pPr>
            <a:r>
              <a:rPr lang="en-GB" b="1" u="sng" dirty="0" smtClean="0"/>
              <a:t>Seminiferous Tubules: (60 cm coiled tubule).</a:t>
            </a:r>
          </a:p>
          <a:p>
            <a:r>
              <a:rPr lang="en-GB" dirty="0" smtClean="0"/>
              <a:t>They are the site of </a:t>
            </a:r>
            <a:r>
              <a:rPr lang="en-GB" dirty="0" smtClean="0"/>
              <a:t>the </a:t>
            </a:r>
            <a:r>
              <a:rPr lang="en-GB" dirty="0" smtClean="0"/>
              <a:t>spermatogenesis.</a:t>
            </a:r>
          </a:p>
          <a:p>
            <a:r>
              <a:rPr lang="en-GB" dirty="0" smtClean="0"/>
              <a:t>They form the bulk of testicular tissue.</a:t>
            </a:r>
          </a:p>
          <a:p>
            <a:r>
              <a:rPr lang="en-GB" dirty="0" smtClean="0"/>
              <a:t>Interstitial cells of </a:t>
            </a:r>
            <a:r>
              <a:rPr lang="en-GB" dirty="0" err="1" smtClean="0"/>
              <a:t>Leydig</a:t>
            </a:r>
            <a:r>
              <a:rPr lang="en-GB" dirty="0" smtClean="0"/>
              <a:t> </a:t>
            </a:r>
            <a:r>
              <a:rPr lang="en-GB" dirty="0" smtClean="0"/>
              <a:t>secrete </a:t>
            </a:r>
            <a:r>
              <a:rPr lang="en-GB" dirty="0" smtClean="0"/>
              <a:t>Testosterone.</a:t>
            </a:r>
          </a:p>
          <a:p>
            <a:pPr marL="0" indent="0">
              <a:buNone/>
            </a:pPr>
            <a:r>
              <a:rPr lang="en-GB" b="1" u="sng" dirty="0" smtClean="0"/>
              <a:t>Rete testis: </a:t>
            </a:r>
          </a:p>
          <a:p>
            <a:r>
              <a:rPr lang="en-GB" dirty="0" smtClean="0"/>
              <a:t>A network of tubules.</a:t>
            </a:r>
          </a:p>
          <a:p>
            <a:r>
              <a:rPr lang="en-GB" dirty="0" smtClean="0"/>
              <a:t>It is the site of </a:t>
            </a:r>
            <a:r>
              <a:rPr lang="en-GB" dirty="0" smtClean="0"/>
              <a:t>merging </a:t>
            </a:r>
            <a:r>
              <a:rPr lang="en-GB" dirty="0" smtClean="0"/>
              <a:t>of the Seminiferous tubules.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706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330" y="1"/>
            <a:ext cx="7640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74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Blood supply of testes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255062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 smtClean="0"/>
              <a:t>Arterial supply:</a:t>
            </a:r>
          </a:p>
          <a:p>
            <a:r>
              <a:rPr lang="en-GB" dirty="0" smtClean="0"/>
              <a:t>Testicular artery: It arises from the abdominal aorta at the level of L ??.</a:t>
            </a:r>
          </a:p>
          <a:p>
            <a:pPr marL="0" indent="0">
              <a:buNone/>
            </a:pPr>
            <a:r>
              <a:rPr lang="en-GB" b="1" u="sng" dirty="0" smtClean="0"/>
              <a:t>Venous drainage: </a:t>
            </a:r>
          </a:p>
          <a:p>
            <a:r>
              <a:rPr lang="en-GB" dirty="0" err="1" smtClean="0"/>
              <a:t>Pampiniform</a:t>
            </a:r>
            <a:r>
              <a:rPr lang="en-GB" dirty="0" smtClean="0"/>
              <a:t> plexus  of veins.</a:t>
            </a:r>
          </a:p>
          <a:p>
            <a:r>
              <a:rPr lang="en-GB" dirty="0" smtClean="0"/>
              <a:t>About dozen of veins which forms a network in the spermatic cord. </a:t>
            </a:r>
          </a:p>
          <a:p>
            <a:r>
              <a:rPr lang="en-GB" dirty="0" smtClean="0"/>
              <a:t>They become larger, converge as it approached the inguinal canal to form the Testicular vein.</a:t>
            </a:r>
          </a:p>
          <a:p>
            <a:r>
              <a:rPr lang="en-GB" dirty="0" smtClean="0"/>
              <a:t>Right Vein drains into IVC.</a:t>
            </a:r>
          </a:p>
          <a:p>
            <a:r>
              <a:rPr lang="en-GB" dirty="0" smtClean="0"/>
              <a:t>Left Vein drains into left renal vein.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581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58" y="39641"/>
            <a:ext cx="8834907" cy="681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32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Epididymis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/>
          </a:bodyPr>
          <a:lstStyle/>
          <a:p>
            <a:r>
              <a:rPr lang="en-GB" sz="2600" dirty="0" smtClean="0"/>
              <a:t>A Single coiled tubule 6 </a:t>
            </a:r>
            <a:r>
              <a:rPr lang="en-GB" sz="2600" dirty="0"/>
              <a:t>m</a:t>
            </a:r>
            <a:r>
              <a:rPr lang="en-GB" sz="2600" dirty="0" smtClean="0"/>
              <a:t>eters </a:t>
            </a:r>
            <a:r>
              <a:rPr lang="en-GB" sz="2600" dirty="0" smtClean="0"/>
              <a:t>long.</a:t>
            </a:r>
          </a:p>
          <a:p>
            <a:r>
              <a:rPr lang="en-GB" sz="2600" dirty="0" smtClean="0"/>
              <a:t>Located on the superior and posterior margins of the testis.</a:t>
            </a:r>
          </a:p>
          <a:p>
            <a:r>
              <a:rPr lang="en-GB" sz="2600" dirty="0" smtClean="0"/>
              <a:t>It is divided into 3 parts:</a:t>
            </a:r>
          </a:p>
          <a:p>
            <a:r>
              <a:rPr lang="en-GB" sz="2600" dirty="0" smtClean="0"/>
              <a:t>Head, Body and Tail.</a:t>
            </a:r>
          </a:p>
          <a:p>
            <a:r>
              <a:rPr lang="en-GB" sz="2600" dirty="0" smtClean="0"/>
              <a:t>The Head </a:t>
            </a:r>
            <a:r>
              <a:rPr lang="en-GB" sz="2600" dirty="0" smtClean="0"/>
              <a:t>receives </a:t>
            </a:r>
            <a:r>
              <a:rPr lang="en-GB" sz="2600" dirty="0" smtClean="0"/>
              <a:t>efferent ductules from the </a:t>
            </a:r>
            <a:r>
              <a:rPr lang="en-GB" sz="2600" dirty="0" smtClean="0"/>
              <a:t>rete testis</a:t>
            </a:r>
            <a:endParaRPr lang="en-GB" sz="2600" dirty="0" smtClean="0"/>
          </a:p>
          <a:p>
            <a:r>
              <a:rPr lang="en-GB" sz="2600" dirty="0" smtClean="0"/>
              <a:t>The Tail is continuous with Vas Deferens. </a:t>
            </a:r>
          </a:p>
          <a:p>
            <a:pPr marL="0" indent="0">
              <a:buNone/>
            </a:pPr>
            <a:r>
              <a:rPr lang="en-GB" sz="2600" dirty="0" smtClean="0"/>
              <a:t>Functions:</a:t>
            </a:r>
          </a:p>
          <a:p>
            <a:r>
              <a:rPr lang="en-GB" sz="2600" dirty="0" smtClean="0"/>
              <a:t>1. Secretes/absorbs the nourishing fluid.</a:t>
            </a:r>
          </a:p>
          <a:p>
            <a:r>
              <a:rPr lang="en-GB" sz="2600" dirty="0" smtClean="0"/>
              <a:t>2. Recycles damaged spermatozoa.</a:t>
            </a:r>
          </a:p>
          <a:p>
            <a:r>
              <a:rPr lang="en-GB" sz="2600" dirty="0" smtClean="0"/>
              <a:t>3. Stores spermatozoa Up to 2 weeks to allow for maturation.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001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988" y="0"/>
            <a:ext cx="9353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23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Vas deferens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203546" cy="503237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A  muscular tube 45 cm long.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Carries sperms from the epididymis to pelvic cavity.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Passes through the inguinal canal.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It crosses the ureter.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Its terminal part is dilated to form the Ampulla of the vas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It joins the duct of the seminal vesicle to form ejaculatory duct which opens in the prostatic urethra.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7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950" y="-404611"/>
            <a:ext cx="9221274" cy="726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9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496" y="584775"/>
            <a:ext cx="7261350" cy="67224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3874" y="0"/>
            <a:ext cx="3814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Cryptorchidism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9847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945969" cy="491002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Which structure is involved in transporting spermatozoa from the epididymis to the ejaculatory ducts</a:t>
            </a:r>
            <a:r>
              <a:rPr lang="en-GB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Corpus </a:t>
            </a:r>
            <a:r>
              <a:rPr lang="en-GB" dirty="0" err="1" smtClean="0"/>
              <a:t>spongiosum</a:t>
            </a:r>
            <a:r>
              <a:rPr lang="en-GB" dirty="0" smtClean="0"/>
              <a:t> of penis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Corpus </a:t>
            </a:r>
            <a:r>
              <a:rPr lang="en-GB" dirty="0" err="1" smtClean="0"/>
              <a:t>cavernosum</a:t>
            </a:r>
            <a:r>
              <a:rPr lang="en-GB" dirty="0" smtClean="0"/>
              <a:t> of penis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Ductus deferens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Urethra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Body of Penis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Key: </a:t>
            </a:r>
            <a:r>
              <a:rPr lang="en-GB" dirty="0" err="1" smtClean="0"/>
              <a:t>Ducrus</a:t>
            </a:r>
            <a:r>
              <a:rPr lang="en-GB" dirty="0" smtClean="0"/>
              <a:t> Deferens</a:t>
            </a:r>
          </a:p>
          <a:p>
            <a:pPr marL="514350" indent="-514350">
              <a:buFont typeface="+mj-lt"/>
              <a:buAutoNum type="alphaL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15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945969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Which of the following structures is the continuation of the straight </a:t>
            </a:r>
            <a:r>
              <a:rPr lang="en-GB" dirty="0" smtClean="0"/>
              <a:t>tubules found </a:t>
            </a:r>
            <a:r>
              <a:rPr lang="en-GB" dirty="0"/>
              <a:t>within the mediastinum of the testis</a:t>
            </a:r>
            <a:r>
              <a:rPr lang="en-GB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Convoluted seminiferous tubule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Appendix of testes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Spermatic cord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Rete testes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Distal Tubule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Key: Rete testes</a:t>
            </a:r>
          </a:p>
          <a:p>
            <a:pPr marL="514350" indent="-514350">
              <a:buFont typeface="+mj-lt"/>
              <a:buAutoNum type="alphaL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162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945969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Which is the structure responsible for suspending the testis in the </a:t>
            </a:r>
            <a:r>
              <a:rPr lang="en-GB" dirty="0" smtClean="0"/>
              <a:t>scrotum?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Seminal gland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Rete testes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Ductus deferens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Epididymis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Spermatic cord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Key: Spermatic cord</a:t>
            </a:r>
          </a:p>
          <a:p>
            <a:pPr marL="514350" indent="-514350">
              <a:buFont typeface="+mj-lt"/>
              <a:buAutoNum type="alphaL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87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945969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Which reproductive organs completely or partially drain directly into abdominal lymph nodes in males and females</a:t>
            </a:r>
            <a:r>
              <a:rPr lang="en-GB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Ovary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Epididymis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Vagina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Uterine tube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Testes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Key: </a:t>
            </a:r>
            <a:r>
              <a:rPr lang="en-GB" dirty="0" err="1" smtClean="0"/>
              <a:t>a,b,d,e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98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dirty="0" smtClean="0"/>
              <a:t>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945969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What is the inner layer of the tunica of the testis called</a:t>
            </a:r>
            <a:r>
              <a:rPr lang="en-GB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Adventitia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Capsule of Prostate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Tunica </a:t>
            </a:r>
            <a:r>
              <a:rPr lang="en-GB" dirty="0" err="1" smtClean="0"/>
              <a:t>vasculosa</a:t>
            </a:r>
            <a:endParaRPr lang="en-GB" dirty="0" smtClean="0"/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Tunica vaginalis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eriod"/>
            </a:pPr>
            <a:r>
              <a:rPr lang="en-GB" dirty="0" smtClean="0"/>
              <a:t>Internal spermatic fascia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 smtClean="0"/>
              <a:t>Key: Tunica </a:t>
            </a:r>
            <a:r>
              <a:rPr lang="en-GB" dirty="0" err="1" smtClean="0"/>
              <a:t>vasculosa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12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190500"/>
            <a:ext cx="6477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31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1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878</Words>
  <Application>Microsoft Office PowerPoint</Application>
  <PresentationFormat>Widescreen</PresentationFormat>
  <Paragraphs>141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Symbol</vt:lpstr>
      <vt:lpstr>Office Theme</vt:lpstr>
      <vt:lpstr>Scrotum &amp; Testes</vt:lpstr>
      <vt:lpstr>Scrotum</vt:lpstr>
      <vt:lpstr>Wall of the Scrotum</vt:lpstr>
      <vt:lpstr>PowerPoint Presentation</vt:lpstr>
      <vt:lpstr>Wall of the Scrotum</vt:lpstr>
      <vt:lpstr>Wall of the Scrotum</vt:lpstr>
      <vt:lpstr>PowerPoint Presentation</vt:lpstr>
      <vt:lpstr>Wall of the Scrotum</vt:lpstr>
      <vt:lpstr>PowerPoint Presentation</vt:lpstr>
      <vt:lpstr>PowerPoint Presentation</vt:lpstr>
      <vt:lpstr>Blood supply of scrotum</vt:lpstr>
      <vt:lpstr>PowerPoint Presentation</vt:lpstr>
      <vt:lpstr>Lymph drainage &amp; Nerve supply</vt:lpstr>
      <vt:lpstr>PowerPoint Presentation</vt:lpstr>
      <vt:lpstr>Testes</vt:lpstr>
      <vt:lpstr>Coverings of testes</vt:lpstr>
      <vt:lpstr>PowerPoint Presentation</vt:lpstr>
      <vt:lpstr>Internal structure of testes</vt:lpstr>
      <vt:lpstr>PowerPoint Presentation</vt:lpstr>
      <vt:lpstr>Blood supply of testes</vt:lpstr>
      <vt:lpstr>PowerPoint Presentation</vt:lpstr>
      <vt:lpstr>Epididymis</vt:lpstr>
      <vt:lpstr>PowerPoint Presentation</vt:lpstr>
      <vt:lpstr>Vas deferens</vt:lpstr>
      <vt:lpstr>PowerPoint Presentation</vt:lpstr>
      <vt:lpstr>PowerPoint Presentation</vt:lpstr>
      <vt:lpstr>Assessment</vt:lpstr>
      <vt:lpstr>Assessment</vt:lpstr>
      <vt:lpstr>Assessment</vt:lpstr>
      <vt:lpstr>Assessment</vt:lpstr>
      <vt:lpstr>Assessment</vt:lpstr>
      <vt:lpstr>PowerPoint Presentation</vt:lpstr>
      <vt:lpstr>PowerPoint Presentation</vt:lpstr>
    </vt:vector>
  </TitlesOfParts>
  <Company>HEAVEN KILLERS RELEASE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Scrotum &amp; Testes</dc:title>
  <dc:creator>Hafeez</dc:creator>
  <cp:lastModifiedBy>Hafeez</cp:lastModifiedBy>
  <cp:revision>28</cp:revision>
  <dcterms:created xsi:type="dcterms:W3CDTF">2019-05-15T03:29:21Z</dcterms:created>
  <dcterms:modified xsi:type="dcterms:W3CDTF">2024-09-29T14:44:20Z</dcterms:modified>
</cp:coreProperties>
</file>