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58" r:id="rId5"/>
    <p:sldId id="260" r:id="rId6"/>
    <p:sldId id="295" r:id="rId7"/>
    <p:sldId id="261" r:id="rId8"/>
    <p:sldId id="294" r:id="rId9"/>
    <p:sldId id="262" r:id="rId10"/>
    <p:sldId id="301" r:id="rId11"/>
    <p:sldId id="263" r:id="rId12"/>
    <p:sldId id="299" r:id="rId13"/>
    <p:sldId id="264" r:id="rId14"/>
    <p:sldId id="300" r:id="rId15"/>
    <p:sldId id="265" r:id="rId16"/>
    <p:sldId id="276" r:id="rId17"/>
    <p:sldId id="266" r:id="rId18"/>
    <p:sldId id="291" r:id="rId19"/>
    <p:sldId id="267" r:id="rId20"/>
    <p:sldId id="292" r:id="rId21"/>
    <p:sldId id="268" r:id="rId22"/>
    <p:sldId id="288" r:id="rId23"/>
    <p:sldId id="290" r:id="rId24"/>
    <p:sldId id="296" r:id="rId25"/>
    <p:sldId id="293" r:id="rId26"/>
    <p:sldId id="272" r:id="rId27"/>
    <p:sldId id="298" r:id="rId28"/>
    <p:sldId id="271" r:id="rId29"/>
    <p:sldId id="289" r:id="rId30"/>
    <p:sldId id="282" r:id="rId31"/>
    <p:sldId id="273" r:id="rId32"/>
    <p:sldId id="284" r:id="rId33"/>
    <p:sldId id="277" r:id="rId34"/>
    <p:sldId id="275" r:id="rId35"/>
    <p:sldId id="279" r:id="rId36"/>
    <p:sldId id="287" r:id="rId37"/>
    <p:sldId id="274" r:id="rId38"/>
    <p:sldId id="278" r:id="rId39"/>
    <p:sldId id="303" r:id="rId40"/>
    <p:sldId id="281" r:id="rId41"/>
    <p:sldId id="30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27E6E-C5EC-4DFD-94D5-B99419B15781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76C1-28A6-407F-9E7F-F1A9C755C5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25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27E6E-C5EC-4DFD-94D5-B99419B15781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76C1-28A6-407F-9E7F-F1A9C755C5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580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27E6E-C5EC-4DFD-94D5-B99419B15781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76C1-28A6-407F-9E7F-F1A9C755C5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65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27E6E-C5EC-4DFD-94D5-B99419B15781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76C1-28A6-407F-9E7F-F1A9C755C5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128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27E6E-C5EC-4DFD-94D5-B99419B15781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76C1-28A6-407F-9E7F-F1A9C755C5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3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27E6E-C5EC-4DFD-94D5-B99419B15781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76C1-28A6-407F-9E7F-F1A9C755C5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114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27E6E-C5EC-4DFD-94D5-B99419B15781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76C1-28A6-407F-9E7F-F1A9C755C5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469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27E6E-C5EC-4DFD-94D5-B99419B15781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76C1-28A6-407F-9E7F-F1A9C755C5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20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27E6E-C5EC-4DFD-94D5-B99419B15781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76C1-28A6-407F-9E7F-F1A9C755C5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34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27E6E-C5EC-4DFD-94D5-B99419B15781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76C1-28A6-407F-9E7F-F1A9C755C5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921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27E6E-C5EC-4DFD-94D5-B99419B15781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F76C1-28A6-407F-9E7F-F1A9C755C5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04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27E6E-C5EC-4DFD-94D5-B99419B15781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F76C1-28A6-407F-9E7F-F1A9C755C5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81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Prostate and Urethra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0524" y="4349012"/>
            <a:ext cx="9144000" cy="1655762"/>
          </a:xfrm>
        </p:spPr>
        <p:txBody>
          <a:bodyPr/>
          <a:lstStyle/>
          <a:p>
            <a:r>
              <a:rPr lang="en-GB" dirty="0" smtClean="0"/>
              <a:t>Dr Abdul Hafeez Khan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28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Gross Anatomy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1" y="1506828"/>
            <a:ext cx="11719773" cy="5351171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It </a:t>
            </a:r>
            <a:r>
              <a:rPr lang="en-US" dirty="0"/>
              <a:t>is a </a:t>
            </a:r>
            <a:r>
              <a:rPr lang="en-US" dirty="0" smtClean="0"/>
              <a:t> walnut sized, fibromuscular </a:t>
            </a:r>
            <a:r>
              <a:rPr lang="en-US" dirty="0"/>
              <a:t>glandular tissue</a:t>
            </a:r>
            <a:r>
              <a:rPr lang="en-US" dirty="0" smtClean="0"/>
              <a:t>.</a:t>
            </a:r>
            <a:endParaRPr lang="en-US" dirty="0"/>
          </a:p>
          <a:p>
            <a:pPr>
              <a:defRPr/>
            </a:pPr>
            <a:r>
              <a:rPr lang="en-US" dirty="0"/>
              <a:t>Located at the neck of bladder.</a:t>
            </a:r>
          </a:p>
          <a:p>
            <a:pPr>
              <a:defRPr/>
            </a:pPr>
            <a:r>
              <a:rPr lang="en-US" dirty="0"/>
              <a:t>Traversed by the prostatic urethra.</a:t>
            </a:r>
          </a:p>
          <a:p>
            <a:pPr>
              <a:defRPr/>
            </a:pPr>
            <a:r>
              <a:rPr lang="en-US" dirty="0"/>
              <a:t>Secretes (20-30% of semen)</a:t>
            </a:r>
          </a:p>
          <a:p>
            <a:pPr>
              <a:defRPr/>
            </a:pPr>
            <a:r>
              <a:rPr lang="en-US" u="sng" dirty="0"/>
              <a:t>Shape:</a:t>
            </a:r>
            <a:r>
              <a:rPr lang="en-US" dirty="0"/>
              <a:t> </a:t>
            </a:r>
            <a:r>
              <a:rPr lang="en-US" dirty="0" smtClean="0"/>
              <a:t>Conical</a:t>
            </a:r>
          </a:p>
          <a:p>
            <a:pPr>
              <a:buNone/>
              <a:defRPr/>
            </a:pPr>
            <a:r>
              <a:rPr lang="en-US" dirty="0" smtClean="0"/>
              <a:t>It has:</a:t>
            </a:r>
          </a:p>
          <a:p>
            <a:pPr>
              <a:defRPr/>
            </a:pPr>
            <a:r>
              <a:rPr lang="en-US" u="sng" dirty="0" smtClean="0"/>
              <a:t>Base  </a:t>
            </a:r>
            <a:r>
              <a:rPr lang="en-US" u="sng" dirty="0"/>
              <a:t>(Superior): </a:t>
            </a:r>
            <a:r>
              <a:rPr lang="en-US" dirty="0" smtClean="0"/>
              <a:t>Attached </a:t>
            </a:r>
            <a:r>
              <a:rPr lang="en-US" dirty="0"/>
              <a:t>to neck of urinary bladder</a:t>
            </a:r>
          </a:p>
          <a:p>
            <a:pPr>
              <a:spcBef>
                <a:spcPct val="50000"/>
              </a:spcBef>
              <a:defRPr/>
            </a:pPr>
            <a:r>
              <a:rPr lang="en-US" u="sng" dirty="0"/>
              <a:t>Apex  (Inferior</a:t>
            </a:r>
            <a:r>
              <a:rPr lang="en-US" u="sng" dirty="0" smtClean="0"/>
              <a:t>): </a:t>
            </a:r>
            <a:r>
              <a:rPr lang="en-US" dirty="0" smtClean="0"/>
              <a:t>Rests </a:t>
            </a:r>
            <a:r>
              <a:rPr lang="en-US" dirty="0"/>
              <a:t>on  the Urogenital diaphragm.</a:t>
            </a:r>
            <a:endParaRPr lang="en-US" u="sng" dirty="0"/>
          </a:p>
          <a:p>
            <a:pPr marL="0" indent="0">
              <a:buNone/>
            </a:pPr>
            <a:r>
              <a:rPr lang="en-GB" dirty="0" smtClean="0"/>
              <a:t>Composed of</a:t>
            </a:r>
          </a:p>
          <a:p>
            <a:pPr marL="0" indent="0">
              <a:buNone/>
            </a:pPr>
            <a:r>
              <a:rPr lang="en-GB" dirty="0" smtClean="0"/>
              <a:t>1. Glandular elements (70%)</a:t>
            </a:r>
          </a:p>
          <a:p>
            <a:pPr marL="0" indent="0">
              <a:buNone/>
            </a:pPr>
            <a:r>
              <a:rPr lang="en-GB" dirty="0" smtClean="0"/>
              <a:t>2. </a:t>
            </a:r>
            <a:r>
              <a:rPr lang="en-GB" dirty="0" err="1" smtClean="0"/>
              <a:t>Fibromuscular</a:t>
            </a:r>
            <a:r>
              <a:rPr lang="en-GB" dirty="0" smtClean="0"/>
              <a:t> </a:t>
            </a:r>
            <a:r>
              <a:rPr lang="en-GB" dirty="0" err="1" smtClean="0"/>
              <a:t>stroma</a:t>
            </a:r>
            <a:r>
              <a:rPr lang="en-GB" dirty="0" smtClean="0"/>
              <a:t> (30%)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23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5" y="82908"/>
            <a:ext cx="8096250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Gross Anatomy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29304" cy="491002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dirty="0" smtClean="0"/>
              <a:t>The base of the prostate is at the bladder-prostate junction.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Apex is the narrowest and the most inferior portion of the prostate gland.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Sits on urogenital diaphragm.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Palpable on DRE (~ 4 cm).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757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Capsule of Prostate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482" y="1349107"/>
            <a:ext cx="11599035" cy="5341468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defRPr/>
            </a:pPr>
            <a:r>
              <a:rPr lang="en-US" dirty="0">
                <a:cs typeface="Times New Roman" pitchFamily="18" charset="0"/>
              </a:rPr>
              <a:t>Internally, it has a dense fibrous capsule (prostatic capsule), which is surrounded from outside </a:t>
            </a:r>
            <a:r>
              <a:rPr lang="en-US" dirty="0" smtClean="0">
                <a:cs typeface="Times New Roman" pitchFamily="18" charset="0"/>
              </a:rPr>
              <a:t>by </a:t>
            </a:r>
            <a:r>
              <a:rPr lang="en-US" dirty="0">
                <a:cs typeface="Times New Roman" pitchFamily="18" charset="0"/>
              </a:rPr>
              <a:t>a fibrous prostatic </a:t>
            </a:r>
            <a:r>
              <a:rPr lang="en-US" dirty="0" smtClean="0">
                <a:cs typeface="Times New Roman" pitchFamily="18" charset="0"/>
              </a:rPr>
              <a:t>sheath (fascia).</a:t>
            </a:r>
            <a:endParaRPr lang="en-US" dirty="0">
              <a:cs typeface="Times New Roman" pitchFamily="18" charset="0"/>
            </a:endParaRPr>
          </a:p>
          <a:p>
            <a:pPr>
              <a:lnSpc>
                <a:spcPct val="200000"/>
              </a:lnSpc>
              <a:defRPr/>
            </a:pPr>
            <a:r>
              <a:rPr lang="en-US" dirty="0">
                <a:cs typeface="Times New Roman" pitchFamily="18" charset="0"/>
              </a:rPr>
              <a:t>The </a:t>
            </a:r>
            <a:r>
              <a:rPr lang="en-US" dirty="0" smtClean="0">
                <a:cs typeface="Times New Roman" pitchFamily="18" charset="0"/>
              </a:rPr>
              <a:t>prostatic fascia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>
                <a:cs typeface="Times New Roman" pitchFamily="18" charset="0"/>
              </a:rPr>
              <a:t>is continuous with the </a:t>
            </a:r>
            <a:r>
              <a:rPr lang="en-US" dirty="0" err="1" smtClean="0">
                <a:cs typeface="Times New Roman" pitchFamily="18" charset="0"/>
              </a:rPr>
              <a:t>puboprostatic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>
                <a:cs typeface="Times New Roman" pitchFamily="18" charset="0"/>
              </a:rPr>
              <a:t>part of the </a:t>
            </a:r>
            <a:r>
              <a:rPr lang="en-US" dirty="0" err="1">
                <a:cs typeface="Times New Roman" pitchFamily="18" charset="0"/>
              </a:rPr>
              <a:t>levator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ani</a:t>
            </a:r>
            <a:r>
              <a:rPr lang="en-US" dirty="0">
                <a:cs typeface="Times New Roman" pitchFamily="18" charset="0"/>
              </a:rPr>
              <a:t> muscle. (</a:t>
            </a:r>
            <a:r>
              <a:rPr lang="en-US" dirty="0" err="1">
                <a:cs typeface="Times New Roman" pitchFamily="18" charset="0"/>
              </a:rPr>
              <a:t>levator</a:t>
            </a:r>
            <a:r>
              <a:rPr lang="en-US" dirty="0">
                <a:cs typeface="Times New Roman" pitchFamily="18" charset="0"/>
              </a:rPr>
              <a:t> prostate).</a:t>
            </a:r>
          </a:p>
          <a:p>
            <a:pPr>
              <a:lnSpc>
                <a:spcPct val="200000"/>
              </a:lnSpc>
              <a:defRPr/>
            </a:pPr>
            <a:r>
              <a:rPr lang="en-US" dirty="0">
                <a:cs typeface="Times New Roman" pitchFamily="18" charset="0"/>
              </a:rPr>
              <a:t>In between the prostatic </a:t>
            </a:r>
            <a:r>
              <a:rPr lang="en-US" dirty="0" smtClean="0">
                <a:cs typeface="Times New Roman" pitchFamily="18" charset="0"/>
              </a:rPr>
              <a:t>capsule </a:t>
            </a:r>
            <a:r>
              <a:rPr lang="en-US" dirty="0">
                <a:cs typeface="Times New Roman" pitchFamily="18" charset="0"/>
              </a:rPr>
              <a:t>and the prostatic facial sheath lies the prostatic venous plexus.</a:t>
            </a:r>
          </a:p>
          <a:p>
            <a:pPr>
              <a:lnSpc>
                <a:spcPct val="20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312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" y="283335"/>
            <a:ext cx="12119451" cy="605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Fascia of Prostate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29304" cy="4910026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Three separate </a:t>
            </a:r>
            <a:r>
              <a:rPr lang="en-GB" dirty="0" err="1" smtClean="0"/>
              <a:t>fascial</a:t>
            </a:r>
            <a:r>
              <a:rPr lang="en-GB" dirty="0" smtClean="0"/>
              <a:t> structures surround the prostate.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1. Denonvilliers fascia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2. The prostatic fascia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3. The </a:t>
            </a:r>
            <a:r>
              <a:rPr lang="en-GB" dirty="0" err="1" smtClean="0"/>
              <a:t>endopelvic</a:t>
            </a:r>
            <a:r>
              <a:rPr lang="en-GB" dirty="0" smtClean="0"/>
              <a:t> fascia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714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941" y="103032"/>
            <a:ext cx="8772167" cy="65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2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0070C0"/>
                </a:solidFill>
              </a:rPr>
              <a:t>Denonvillier's</a:t>
            </a:r>
            <a:r>
              <a:rPr lang="en-GB" dirty="0" smtClean="0">
                <a:solidFill>
                  <a:srgbClr val="0070C0"/>
                </a:solidFill>
              </a:rPr>
              <a:t> fascia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29304" cy="491002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“The plane between wind and water”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Denonvilliers' fascia lies posteriorly, adherent to the </a:t>
            </a:r>
            <a:r>
              <a:rPr lang="en-GB" dirty="0" smtClean="0"/>
              <a:t>prostate, present between prostate and </a:t>
            </a:r>
            <a:r>
              <a:rPr lang="en-GB" dirty="0" smtClean="0"/>
              <a:t>the rectum. </a:t>
            </a:r>
            <a:endParaRPr lang="en-GB" dirty="0"/>
          </a:p>
          <a:p>
            <a:pPr>
              <a:lnSpc>
                <a:spcPct val="200000"/>
              </a:lnSpc>
            </a:pPr>
            <a:r>
              <a:rPr lang="en-GB" dirty="0" smtClean="0"/>
              <a:t>It also covers the posterior surface of the seminal vesicles.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Denonvilliers' fascia forms an important barrier to the spread of prostatic and rectal malignancy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929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893" y="0"/>
            <a:ext cx="9452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3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Prostatic fascia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29304" cy="4910026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“The prostatic fascia surrounds the prostate gland.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Anteriorly and </a:t>
            </a:r>
            <a:r>
              <a:rPr lang="en-GB" dirty="0" err="1" smtClean="0"/>
              <a:t>antero</a:t>
            </a:r>
            <a:r>
              <a:rPr lang="en-GB" dirty="0" smtClean="0"/>
              <a:t>-laterally, it is in direct continuity with the </a:t>
            </a:r>
            <a:r>
              <a:rPr lang="en-GB" dirty="0" err="1" smtClean="0"/>
              <a:t>fibromuscular</a:t>
            </a:r>
            <a:r>
              <a:rPr lang="en-GB" dirty="0" smtClean="0"/>
              <a:t> </a:t>
            </a:r>
            <a:r>
              <a:rPr lang="en-GB" dirty="0" err="1" smtClean="0"/>
              <a:t>stroma</a:t>
            </a:r>
            <a:r>
              <a:rPr lang="en-GB" dirty="0" smtClean="0"/>
              <a:t> of the prostate.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Laterally, it fuses with the </a:t>
            </a:r>
            <a:r>
              <a:rPr lang="en-GB" dirty="0" err="1" smtClean="0"/>
              <a:t>endopelvic</a:t>
            </a:r>
            <a:r>
              <a:rPr lang="en-GB" dirty="0" smtClean="0"/>
              <a:t> fascia.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Posteriorly, it fuses with and is indistinguishable from Denonvilliers' fascia.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692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93" y="0"/>
            <a:ext cx="11306534" cy="674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0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0070C0"/>
                </a:solidFill>
              </a:rPr>
              <a:t>Endopelvic</a:t>
            </a:r>
            <a:r>
              <a:rPr lang="en-GB" dirty="0" smtClean="0">
                <a:solidFill>
                  <a:srgbClr val="0070C0"/>
                </a:solidFill>
              </a:rPr>
              <a:t> fascia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29304" cy="491002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en-GB" dirty="0" smtClean="0"/>
              <a:t>“</a:t>
            </a:r>
            <a:r>
              <a:rPr lang="en-GB" dirty="0" err="1" smtClean="0"/>
              <a:t>Endopelvic</a:t>
            </a:r>
            <a:r>
              <a:rPr lang="en-GB" dirty="0" smtClean="0"/>
              <a:t> fascia refers to the parietal pelvic fascia in the region of the prostate, overlying the </a:t>
            </a:r>
            <a:r>
              <a:rPr lang="en-GB" dirty="0" err="1" smtClean="0"/>
              <a:t>levator</a:t>
            </a:r>
            <a:r>
              <a:rPr lang="en-GB" dirty="0" smtClean="0"/>
              <a:t> </a:t>
            </a:r>
            <a:r>
              <a:rPr lang="en-GB" dirty="0" err="1" smtClean="0"/>
              <a:t>ani</a:t>
            </a:r>
            <a:r>
              <a:rPr lang="en-GB" dirty="0" smtClean="0"/>
              <a:t> muscle.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The prostate capsule blends with the continuation of the </a:t>
            </a:r>
            <a:r>
              <a:rPr lang="en-GB" dirty="0" err="1" smtClean="0"/>
              <a:t>endopelvic</a:t>
            </a:r>
            <a:r>
              <a:rPr lang="en-GB" dirty="0" smtClean="0"/>
              <a:t> fascia on the anterior and anterolateral aspects of the prostate.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The prostate receives its blood supply and autonomic innervation between the layers of </a:t>
            </a:r>
            <a:r>
              <a:rPr lang="en-GB" dirty="0" err="1" smtClean="0"/>
              <a:t>endopelvic</a:t>
            </a:r>
            <a:r>
              <a:rPr lang="en-GB" dirty="0" smtClean="0"/>
              <a:t> fascia and the prostatic fascia.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233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102" y="106017"/>
            <a:ext cx="8735442" cy="67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0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Zones of Prostate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29304" cy="4910026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The prostate has been divided into distinct anatomic zones.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1. Transition zone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2. Central zone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3. Peripheral zone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868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389" y="10765"/>
            <a:ext cx="6323125" cy="684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7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Transition zone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29304" cy="4910026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“Transition zone is the smallest of the zones of the prostate.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5% to 10%.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The transition zone is separated from the rest of the glandular compartments of the prostate by a distinct </a:t>
            </a:r>
            <a:r>
              <a:rPr lang="en-GB" dirty="0" err="1" smtClean="0"/>
              <a:t>fibromuscular</a:t>
            </a:r>
            <a:r>
              <a:rPr lang="en-GB" dirty="0" smtClean="0"/>
              <a:t> band.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Benign prostatic hyperplasia most commonly occurs in the transition zone.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960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181" y="0"/>
            <a:ext cx="103802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9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Central zone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29304" cy="491002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dirty="0" smtClean="0"/>
              <a:t>The central zone ducts are positioned circumferentially, surrounding the openings of the ejaculatory ducts.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This zone expands toward the base of the bladder, surrounding the ejaculatory ducts in the shape of a cone.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The central zone comprises 25% of the glandular tissue of the prostate.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984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954" y="0"/>
            <a:ext cx="100879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44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Peripheral zone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29304" cy="4910026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GB" dirty="0" smtClean="0"/>
              <a:t>The peripheral zone of the prostate is the largest zone (70%).</a:t>
            </a:r>
          </a:p>
          <a:p>
            <a:pPr>
              <a:lnSpc>
                <a:spcPct val="250000"/>
              </a:lnSpc>
            </a:pPr>
            <a:r>
              <a:rPr lang="en-GB" dirty="0" smtClean="0"/>
              <a:t>Makes up the posterior and lateral aspects of the prostate gland.</a:t>
            </a:r>
          </a:p>
          <a:p>
            <a:pPr>
              <a:lnSpc>
                <a:spcPct val="250000"/>
              </a:lnSpc>
            </a:pPr>
            <a:r>
              <a:rPr lang="en-GB" dirty="0" smtClean="0"/>
              <a:t>Seventy percent of prostate cancers are found in the peripheral zone.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43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5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41" y="399245"/>
            <a:ext cx="10901482" cy="645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5"/>
                </a:solidFill>
              </a:rPr>
              <a:t>Lobes of Prostate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Anatomically It is divided into 5 lobes according to their relation to the urethra:</a:t>
            </a:r>
          </a:p>
          <a:p>
            <a:pPr marL="514350" indent="-514350">
              <a:buFont typeface="+mj-lt"/>
              <a:buAutoNum type="arabicPeriod"/>
            </a:pPr>
            <a:r>
              <a:rPr lang="en-GB" u="sng" dirty="0" smtClean="0"/>
              <a:t>Anterior (isthmus): </a:t>
            </a:r>
          </a:p>
          <a:p>
            <a:pPr marL="0" indent="0">
              <a:buNone/>
            </a:pPr>
            <a:r>
              <a:rPr lang="en-GB" dirty="0" smtClean="0"/>
              <a:t>Lies anterior to the urethra, It is </a:t>
            </a:r>
            <a:r>
              <a:rPr lang="en-GB" dirty="0" err="1" smtClean="0"/>
              <a:t>fibromuscular</a:t>
            </a:r>
            <a:r>
              <a:rPr lang="en-GB" dirty="0" smtClean="0"/>
              <a:t>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GB" u="sng" dirty="0" smtClean="0"/>
              <a:t>Posterior:</a:t>
            </a:r>
          </a:p>
          <a:p>
            <a:pPr marL="0" indent="0">
              <a:buNone/>
            </a:pPr>
            <a:r>
              <a:rPr lang="en-GB" dirty="0" smtClean="0"/>
              <a:t>Posterior to the urethra and inferior to the ejaculatory ducts.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GB" u="sng" dirty="0" smtClean="0"/>
              <a:t>Two lateral:</a:t>
            </a:r>
          </a:p>
          <a:p>
            <a:pPr marL="0" indent="0">
              <a:buNone/>
            </a:pPr>
            <a:r>
              <a:rPr lang="en-GB" dirty="0" smtClean="0"/>
              <a:t>On each side of the urethra.</a:t>
            </a:r>
          </a:p>
          <a:p>
            <a:pPr marL="0" indent="0">
              <a:buNone/>
            </a:pPr>
            <a:r>
              <a:rPr lang="en-GB" dirty="0" smtClean="0"/>
              <a:t>5.    </a:t>
            </a:r>
            <a:r>
              <a:rPr lang="en-GB" u="sng" dirty="0" smtClean="0"/>
              <a:t>Middle (median): </a:t>
            </a:r>
          </a:p>
          <a:p>
            <a:pPr marL="0" indent="0">
              <a:buNone/>
            </a:pPr>
            <a:r>
              <a:rPr lang="en-GB" dirty="0" smtClean="0"/>
              <a:t>Between the urethra and ejaculatory ducts &amp; closely related to neck of urinary bladder.</a:t>
            </a:r>
          </a:p>
          <a:p>
            <a:r>
              <a:rPr lang="en-GB" dirty="0" smtClean="0"/>
              <a:t>The median &amp; lateral lobes are rich in glandular tissue.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234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rostate lob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6523"/>
            <a:ext cx="12350021" cy="440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39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266" y="0"/>
            <a:ext cx="85296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65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pro Benign Prostatic Hyperplasia Palpating the Prostate G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37" t="3645" b="21445"/>
          <a:stretch>
            <a:fillRect/>
          </a:stretch>
        </p:blipFill>
        <p:spPr>
          <a:xfrm>
            <a:off x="3329323" y="1"/>
            <a:ext cx="5881198" cy="6858000"/>
          </a:xfrm>
          <a:prstGeom prst="rect">
            <a:avLst/>
          </a:prstGeom>
        </p:spPr>
      </p:pic>
      <p:sp>
        <p:nvSpPr>
          <p:cNvPr id="3" name="TextBox 13"/>
          <p:cNvSpPr txBox="1">
            <a:spLocks noChangeArrowheads="1"/>
          </p:cNvSpPr>
          <p:nvPr/>
        </p:nvSpPr>
        <p:spPr bwMode="auto">
          <a:xfrm>
            <a:off x="4211638" y="1125538"/>
            <a:ext cx="7921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800" b="1" dirty="0">
                <a:solidFill>
                  <a:srgbClr val="FFFF00"/>
                </a:solidFill>
              </a:rPr>
              <a:t>R</a:t>
            </a:r>
          </a:p>
        </p:txBody>
      </p:sp>
      <p:sp>
        <p:nvSpPr>
          <p:cNvPr id="4" name="TextBox 14"/>
          <p:cNvSpPr txBox="1">
            <a:spLocks noChangeArrowheads="1"/>
          </p:cNvSpPr>
          <p:nvPr/>
        </p:nvSpPr>
        <p:spPr bwMode="auto">
          <a:xfrm>
            <a:off x="6897710" y="1"/>
            <a:ext cx="838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800" b="1" dirty="0">
                <a:solidFill>
                  <a:srgbClr val="FFFF00"/>
                </a:solidFill>
              </a:rPr>
              <a:t>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29811" y="1125538"/>
            <a:ext cx="7254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SP</a:t>
            </a:r>
          </a:p>
        </p:txBody>
      </p:sp>
      <p:sp>
        <p:nvSpPr>
          <p:cNvPr id="6" name="TextBox 15"/>
          <p:cNvSpPr txBox="1">
            <a:spLocks noChangeArrowheads="1"/>
          </p:cNvSpPr>
          <p:nvPr/>
        </p:nvSpPr>
        <p:spPr bwMode="auto">
          <a:xfrm rot="21060697">
            <a:off x="5707154" y="3027206"/>
            <a:ext cx="1125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400" b="1" dirty="0">
                <a:solidFill>
                  <a:srgbClr val="FFFF00"/>
                </a:solidFill>
              </a:rPr>
              <a:t>UG</a:t>
            </a: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 rot="20302436">
            <a:off x="6465786" y="2738563"/>
            <a:ext cx="792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400" b="1">
                <a:solidFill>
                  <a:srgbClr val="FFFF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69994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Blood supply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074" y="1387742"/>
            <a:ext cx="11496004" cy="5283514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sz="2900" b="1" i="0" dirty="0" smtClean="0">
                <a:solidFill>
                  <a:srgbClr val="DE761B"/>
                </a:solidFill>
                <a:effectLst/>
                <a:latin typeface="Univers"/>
              </a:rPr>
              <a:t>Arteries</a:t>
            </a:r>
            <a:r>
              <a:rPr lang="en-GB" sz="2000" b="0" i="0" dirty="0" smtClean="0">
                <a:solidFill>
                  <a:srgbClr val="DE761B"/>
                </a:solidFill>
                <a:effectLst/>
                <a:latin typeface="Univers"/>
              </a:rPr>
              <a:t/>
            </a:r>
            <a:br>
              <a:rPr lang="en-GB" sz="2000" b="0" i="0" dirty="0" smtClean="0">
                <a:solidFill>
                  <a:srgbClr val="DE761B"/>
                </a:solidFill>
                <a:effectLst/>
                <a:latin typeface="Univers"/>
              </a:rPr>
            </a:br>
            <a:r>
              <a:rPr lang="en-GB" b="0" i="0" dirty="0" smtClean="0">
                <a:solidFill>
                  <a:srgbClr val="231F20"/>
                </a:solidFill>
                <a:effectLst/>
                <a:latin typeface="Minion-Regular"/>
              </a:rPr>
              <a:t>Branches of the inferior </a:t>
            </a:r>
            <a:r>
              <a:rPr lang="en-GB" b="0" i="0" dirty="0" err="1" smtClean="0">
                <a:solidFill>
                  <a:srgbClr val="231F20"/>
                </a:solidFill>
                <a:effectLst/>
                <a:latin typeface="Minion-Regular"/>
              </a:rPr>
              <a:t>vesical</a:t>
            </a:r>
            <a:r>
              <a:rPr lang="en-GB" b="0" i="0" dirty="0" smtClean="0">
                <a:solidFill>
                  <a:srgbClr val="231F20"/>
                </a:solidFill>
                <a:effectLst/>
                <a:latin typeface="Minion-Regular"/>
              </a:rPr>
              <a:t> and middle rectal arteries.</a:t>
            </a:r>
            <a:br>
              <a:rPr lang="en-GB" b="0" i="0" dirty="0" smtClean="0">
                <a:solidFill>
                  <a:srgbClr val="231F20"/>
                </a:solidFill>
                <a:effectLst/>
                <a:latin typeface="Minion-Regular"/>
              </a:rPr>
            </a:br>
            <a:r>
              <a:rPr lang="en-GB" sz="2900" b="1" i="0" dirty="0" smtClean="0">
                <a:solidFill>
                  <a:srgbClr val="DE761B"/>
                </a:solidFill>
                <a:effectLst/>
                <a:latin typeface="Univers"/>
              </a:rPr>
              <a:t>Veins</a:t>
            </a:r>
            <a:r>
              <a:rPr lang="en-GB" sz="2000" b="0" i="0" dirty="0" smtClean="0">
                <a:solidFill>
                  <a:srgbClr val="DE761B"/>
                </a:solidFill>
                <a:effectLst/>
                <a:latin typeface="Univers"/>
              </a:rPr>
              <a:t/>
            </a:r>
            <a:br>
              <a:rPr lang="en-GB" sz="2000" b="0" i="0" dirty="0" smtClean="0">
                <a:solidFill>
                  <a:srgbClr val="DE761B"/>
                </a:solidFill>
                <a:effectLst/>
                <a:latin typeface="Univers"/>
              </a:rPr>
            </a:br>
            <a:r>
              <a:rPr lang="en-GB" b="0" i="0" dirty="0" smtClean="0">
                <a:solidFill>
                  <a:srgbClr val="231F20"/>
                </a:solidFill>
                <a:effectLst/>
                <a:latin typeface="Minion-Regular"/>
              </a:rPr>
              <a:t>The veins form the </a:t>
            </a:r>
            <a:r>
              <a:rPr lang="en-GB" b="1" i="0" dirty="0" smtClean="0">
                <a:solidFill>
                  <a:srgbClr val="231F20"/>
                </a:solidFill>
                <a:effectLst/>
                <a:latin typeface="Minion-Bold"/>
              </a:rPr>
              <a:t>prostatic venous plexus, </a:t>
            </a:r>
            <a:r>
              <a:rPr lang="en-GB" b="0" i="0" dirty="0" smtClean="0">
                <a:solidFill>
                  <a:srgbClr val="231F20"/>
                </a:solidFill>
                <a:effectLst/>
                <a:latin typeface="Minion-Regular"/>
              </a:rPr>
              <a:t>which lies outside the capsule of the prostate.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b="0" i="0" dirty="0" smtClean="0">
                <a:solidFill>
                  <a:srgbClr val="231F20"/>
                </a:solidFill>
                <a:effectLst/>
                <a:latin typeface="Minion-Regular"/>
              </a:rPr>
              <a:t>The prostatic plexus receives the deep dorsal vein of the penis and numerous </a:t>
            </a:r>
            <a:r>
              <a:rPr lang="en-GB" b="0" i="0" dirty="0" err="1" smtClean="0">
                <a:solidFill>
                  <a:srgbClr val="231F20"/>
                </a:solidFill>
                <a:effectLst/>
                <a:latin typeface="Minion-Regular"/>
              </a:rPr>
              <a:t>vesical</a:t>
            </a:r>
            <a:r>
              <a:rPr lang="en-GB" b="0" i="0" dirty="0" smtClean="0">
                <a:solidFill>
                  <a:srgbClr val="231F20"/>
                </a:solidFill>
                <a:effectLst/>
                <a:latin typeface="Minion-Regular"/>
              </a:rPr>
              <a:t> veins and drains into the internal iliac veins.</a:t>
            </a:r>
            <a:r>
              <a:rPr lang="en-GB" dirty="0" smtClean="0"/>
              <a:t> 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591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138" y="0"/>
            <a:ext cx="10515600" cy="132556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accent5"/>
                </a:solidFill>
              </a:rPr>
              <a:t>DRE</a:t>
            </a:r>
            <a:endParaRPr lang="en-GB" dirty="0">
              <a:solidFill>
                <a:schemeClr val="accent5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4202" y="1442434"/>
            <a:ext cx="8734784" cy="541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5"/>
                </a:solidFill>
              </a:rPr>
              <a:t>Urethra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GB" sz="2800" dirty="0" smtClean="0"/>
              <a:t>The </a:t>
            </a:r>
            <a:r>
              <a:rPr lang="en-GB" sz="2800" dirty="0"/>
              <a:t>female urethra is about 1.5 in. (3.8 cm) </a:t>
            </a:r>
            <a:r>
              <a:rPr lang="en-GB" sz="2800" dirty="0" smtClean="0"/>
              <a:t>long.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It extends from </a:t>
            </a:r>
            <a:r>
              <a:rPr lang="en-GB" sz="2800" dirty="0"/>
              <a:t>the neck of the bladder to the </a:t>
            </a:r>
            <a:r>
              <a:rPr lang="en-GB" sz="2800" b="1" dirty="0"/>
              <a:t>external meatus, </a:t>
            </a:r>
            <a:r>
              <a:rPr lang="en-GB" sz="2800" dirty="0"/>
              <a:t>where</a:t>
            </a:r>
            <a:br>
              <a:rPr lang="en-GB" sz="2800" dirty="0"/>
            </a:br>
            <a:r>
              <a:rPr lang="en-GB" sz="2800" dirty="0"/>
              <a:t>it opens into the vestibule about 1 in. (2.5 cm) below </a:t>
            </a:r>
            <a:r>
              <a:rPr lang="en-GB" sz="2800" dirty="0" smtClean="0"/>
              <a:t>the clitoris .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It </a:t>
            </a:r>
            <a:r>
              <a:rPr lang="en-GB" sz="2800" dirty="0"/>
              <a:t>traverses the </a:t>
            </a:r>
            <a:r>
              <a:rPr lang="en-GB" sz="2800" dirty="0" smtClean="0"/>
              <a:t>sphincter urethrae </a:t>
            </a:r>
            <a:r>
              <a:rPr lang="en-GB" sz="2800" dirty="0"/>
              <a:t>and lies immediately in front of the </a:t>
            </a:r>
            <a:r>
              <a:rPr lang="en-GB" sz="2800" dirty="0" smtClean="0"/>
              <a:t>vagina.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At the sides </a:t>
            </a:r>
            <a:r>
              <a:rPr lang="en-GB" sz="2800" dirty="0"/>
              <a:t>of the external urethral meatus are the small </a:t>
            </a:r>
            <a:r>
              <a:rPr lang="en-GB" sz="2800" dirty="0" smtClean="0"/>
              <a:t>openings of </a:t>
            </a:r>
            <a:r>
              <a:rPr lang="en-GB" sz="2800" dirty="0"/>
              <a:t>the ducts of the </a:t>
            </a:r>
            <a:r>
              <a:rPr lang="en-GB" sz="2800" dirty="0" err="1"/>
              <a:t>paraurethral</a:t>
            </a:r>
            <a:r>
              <a:rPr lang="en-GB" sz="2800" dirty="0"/>
              <a:t> </a:t>
            </a:r>
            <a:r>
              <a:rPr lang="en-GB" sz="2800" dirty="0" smtClean="0"/>
              <a:t>glands.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The </a:t>
            </a:r>
            <a:r>
              <a:rPr lang="en-GB" sz="2800" dirty="0"/>
              <a:t>urethra can </a:t>
            </a:r>
            <a:r>
              <a:rPr lang="en-GB" sz="2800" dirty="0" smtClean="0"/>
              <a:t>be dilated </a:t>
            </a:r>
            <a:r>
              <a:rPr lang="en-GB" sz="2800" dirty="0"/>
              <a:t>relatively easily.</a:t>
            </a:r>
            <a:r>
              <a:rPr lang="en-GB" sz="2800" dirty="0" smtClean="0"/>
              <a:t> </a:t>
            </a:r>
            <a:br>
              <a:rPr lang="en-GB" sz="2800" dirty="0" smtClean="0"/>
            </a:br>
            <a:endParaRPr lang="en-US" sz="2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63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" y="759855"/>
            <a:ext cx="12200347" cy="587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35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5"/>
                </a:solidFill>
              </a:rPr>
              <a:t>Male urethra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138" y="1786988"/>
            <a:ext cx="11559862" cy="5071011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Prostatic urethra</a:t>
            </a:r>
            <a:r>
              <a:rPr lang="en-US" dirty="0" smtClean="0"/>
              <a:t>: it is  1 ½ inch-widest &amp; it is the  most dilatable part.</a:t>
            </a:r>
          </a:p>
          <a:p>
            <a:pPr>
              <a:spcBef>
                <a:spcPct val="50000"/>
              </a:spcBef>
            </a:pPr>
            <a:r>
              <a:rPr lang="en-US" b="1" dirty="0" smtClean="0"/>
              <a:t>Membranous urethra</a:t>
            </a:r>
            <a:r>
              <a:rPr lang="en-US" dirty="0" smtClean="0"/>
              <a:t>: ½ inch long,  </a:t>
            </a:r>
            <a:r>
              <a:rPr lang="en-US" b="1" dirty="0" smtClean="0"/>
              <a:t>lies </a:t>
            </a:r>
            <a:r>
              <a:rPr lang="en-US" dirty="0" smtClean="0"/>
              <a:t>within the urogenital diaphragm </a:t>
            </a:r>
            <a:r>
              <a:rPr lang="en-US" b="1" dirty="0" smtClean="0"/>
              <a:t>surrounded</a:t>
            </a:r>
            <a:r>
              <a:rPr lang="en-US" dirty="0" smtClean="0"/>
              <a:t> by sphincter urethrae muscle ,it is least dilatable part of urethra</a:t>
            </a:r>
          </a:p>
          <a:p>
            <a:pPr>
              <a:spcBef>
                <a:spcPct val="50000"/>
              </a:spcBef>
            </a:pPr>
            <a:r>
              <a:rPr lang="en-US" b="1" dirty="0" smtClean="0"/>
              <a:t>Penile urethra</a:t>
            </a:r>
            <a:r>
              <a:rPr lang="en-US" dirty="0" smtClean="0"/>
              <a:t>: 6 inch long, enclosed in the bulb, corpus </a:t>
            </a:r>
            <a:r>
              <a:rPr lang="en-US" dirty="0" err="1" smtClean="0"/>
              <a:t>spongiosum</a:t>
            </a:r>
            <a:r>
              <a:rPr lang="en-US" dirty="0" smtClean="0"/>
              <a:t> and glans of penis. 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dirty="0" smtClean="0"/>
              <a:t>The part of urethra that lies in glans penis is dilated to form fossa </a:t>
            </a:r>
            <a:r>
              <a:rPr lang="en-US" dirty="0" err="1" smtClean="0"/>
              <a:t>terminalis</a:t>
            </a:r>
            <a:r>
              <a:rPr lang="en-US" dirty="0" smtClean="0"/>
              <a:t>.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b="1" dirty="0" smtClean="0"/>
              <a:t>The bulbourethral glands</a:t>
            </a:r>
            <a:r>
              <a:rPr lang="en-US" dirty="0" smtClean="0"/>
              <a:t> open into penile urethra below urogenital diaphragm.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b="1" dirty="0" smtClean="0"/>
              <a:t>The external meatus</a:t>
            </a:r>
            <a:r>
              <a:rPr lang="en-US" dirty="0" smtClean="0"/>
              <a:t> is the narrowest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84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" y="0"/>
            <a:ext cx="1218875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0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805" y="0"/>
            <a:ext cx="8728142" cy="684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2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256" y="56040"/>
            <a:ext cx="8346114" cy="679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2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656" y="0"/>
            <a:ext cx="8397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95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53" y="0"/>
            <a:ext cx="1077143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1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226" y="27478"/>
            <a:ext cx="7534140" cy="683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0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706" y="75912"/>
            <a:ext cx="9427335" cy="676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40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70C0"/>
                </a:solidFill>
              </a:rPr>
              <a:t>Urethra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4094" y="1843824"/>
            <a:ext cx="11307651" cy="5014175"/>
          </a:xfrm>
        </p:spPr>
        <p:txBody>
          <a:bodyPr/>
          <a:lstStyle/>
          <a:p>
            <a:pPr eaLnBrk="1" hangingPunct="1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sz="2600" dirty="0"/>
              <a:t>Sphincters keep the urethra closed when urine is not being passed:</a:t>
            </a:r>
          </a:p>
          <a:p>
            <a:pPr lvl="1" eaLnBrk="1" hangingPunct="1">
              <a:lnSpc>
                <a:spcPct val="200000"/>
              </a:lnSpc>
            </a:pPr>
            <a:r>
              <a:rPr lang="en-US" sz="2600" b="1" dirty="0"/>
              <a:t>Internal urethral sphincter</a:t>
            </a:r>
            <a:r>
              <a:rPr lang="en-US" sz="2600" dirty="0"/>
              <a:t> – involuntary sphincter at the bladder-urethra junction</a:t>
            </a:r>
          </a:p>
          <a:p>
            <a:pPr lvl="1" eaLnBrk="1" hangingPunct="1">
              <a:lnSpc>
                <a:spcPct val="200000"/>
              </a:lnSpc>
            </a:pPr>
            <a:r>
              <a:rPr lang="en-US" sz="2600" b="1" dirty="0"/>
              <a:t>External urethral sphincter</a:t>
            </a:r>
            <a:r>
              <a:rPr lang="en-US" sz="2600" dirty="0"/>
              <a:t> – voluntary sphincter surrounding the urethra as it passes through the urogenital diaphragm</a:t>
            </a:r>
          </a:p>
        </p:txBody>
      </p:sp>
    </p:spTree>
    <p:extLst>
      <p:ext uri="{BB962C8B-B14F-4D97-AF65-F5344CB8AC3E}">
        <p14:creationId xmlns:p14="http://schemas.microsoft.com/office/powerpoint/2010/main" val="335301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14"/>
            <a:ext cx="12192000" cy="685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5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805</Words>
  <Application>Microsoft Office PowerPoint</Application>
  <PresentationFormat>Widescreen</PresentationFormat>
  <Paragraphs>97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Arial</vt:lpstr>
      <vt:lpstr>Calibri</vt:lpstr>
      <vt:lpstr>Calibri Light</vt:lpstr>
      <vt:lpstr>Garamond</vt:lpstr>
      <vt:lpstr>Minion-Bold</vt:lpstr>
      <vt:lpstr>Minion-Regular</vt:lpstr>
      <vt:lpstr>Times New Roman</vt:lpstr>
      <vt:lpstr>Univers</vt:lpstr>
      <vt:lpstr>Wingdings</vt:lpstr>
      <vt:lpstr>Office Theme</vt:lpstr>
      <vt:lpstr>Prostate and Urethra</vt:lpstr>
      <vt:lpstr>Gross Anatomy</vt:lpstr>
      <vt:lpstr>PowerPoint Presentation</vt:lpstr>
      <vt:lpstr>Gross Anatomy</vt:lpstr>
      <vt:lpstr>Capsule of Prostate</vt:lpstr>
      <vt:lpstr>PowerPoint Presentation</vt:lpstr>
      <vt:lpstr>Fascia of Prostate</vt:lpstr>
      <vt:lpstr>PowerPoint Presentation</vt:lpstr>
      <vt:lpstr>Denonvillier's fascia</vt:lpstr>
      <vt:lpstr>PowerPoint Presentation</vt:lpstr>
      <vt:lpstr>Prostatic fascia</vt:lpstr>
      <vt:lpstr>PowerPoint Presentation</vt:lpstr>
      <vt:lpstr>Endopelvic fascia</vt:lpstr>
      <vt:lpstr>PowerPoint Presentation</vt:lpstr>
      <vt:lpstr>Zones of Prostate</vt:lpstr>
      <vt:lpstr>PowerPoint Presentation</vt:lpstr>
      <vt:lpstr>Transition zone</vt:lpstr>
      <vt:lpstr>PowerPoint Presentation</vt:lpstr>
      <vt:lpstr>Central zone</vt:lpstr>
      <vt:lpstr>PowerPoint Presentation</vt:lpstr>
      <vt:lpstr>Peripheral zone</vt:lpstr>
      <vt:lpstr>PowerPoint Presentation</vt:lpstr>
      <vt:lpstr>PowerPoint Presentation</vt:lpstr>
      <vt:lpstr>Lobes of Prostate</vt:lpstr>
      <vt:lpstr>PowerPoint Presentation</vt:lpstr>
      <vt:lpstr>PowerPoint Presentation</vt:lpstr>
      <vt:lpstr>PowerPoint Presentation</vt:lpstr>
      <vt:lpstr>Blood supply</vt:lpstr>
      <vt:lpstr>DRE</vt:lpstr>
      <vt:lpstr>Urethra</vt:lpstr>
      <vt:lpstr>PowerPoint Presentation</vt:lpstr>
      <vt:lpstr>Male urethra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Urethra</vt:lpstr>
      <vt:lpstr>PowerPoint Presentation</vt:lpstr>
    </vt:vector>
  </TitlesOfParts>
  <Company>HEAVEN KILLERS RELEASE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Prostate and Urethra</dc:title>
  <dc:creator>Hafeez</dc:creator>
  <cp:lastModifiedBy>Hafeez</cp:lastModifiedBy>
  <cp:revision>25</cp:revision>
  <dcterms:created xsi:type="dcterms:W3CDTF">2019-04-29T15:31:39Z</dcterms:created>
  <dcterms:modified xsi:type="dcterms:W3CDTF">2024-06-11T09:40:12Z</dcterms:modified>
</cp:coreProperties>
</file>