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1" r:id="rId7"/>
    <p:sldId id="273" r:id="rId8"/>
    <p:sldId id="262" r:id="rId9"/>
    <p:sldId id="272" r:id="rId10"/>
    <p:sldId id="264" r:id="rId11"/>
    <p:sldId id="277" r:id="rId12"/>
    <p:sldId id="276" r:id="rId13"/>
    <p:sldId id="263" r:id="rId14"/>
    <p:sldId id="270" r:id="rId15"/>
    <p:sldId id="265" r:id="rId16"/>
    <p:sldId id="274" r:id="rId17"/>
    <p:sldId id="271" r:id="rId18"/>
    <p:sldId id="278" r:id="rId19"/>
    <p:sldId id="280" r:id="rId20"/>
    <p:sldId id="281" r:id="rId21"/>
    <p:sldId id="268" r:id="rId22"/>
    <p:sldId id="269" r:id="rId23"/>
    <p:sldId id="267" r:id="rId24"/>
    <p:sldId id="282" r:id="rId25"/>
    <p:sldId id="28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63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17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57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89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24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49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3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168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41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376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F859C-D0F4-4E66-BF3C-2DD4F9E7C1D6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7320F-9244-4E72-872E-2E4825A3A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77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teachmeanatomy.info/pelvis/bones/coccyx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Perineum I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Abdul Hafeez Khan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230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Perineum Anatomy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61" y="1481071"/>
            <a:ext cx="11629622" cy="52803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The perineum is an anatomical region beneath the pelvis. 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It is located between the thighs, and represents the most inferior part of the pelvic outlet.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The perineum is separated from the pelvic cavity superiorly by the pelvic floor.</a:t>
            </a:r>
          </a:p>
          <a:p>
            <a:pPr>
              <a:lnSpc>
                <a:spcPct val="150000"/>
              </a:lnSpc>
            </a:pPr>
            <a:r>
              <a:rPr lang="en-GB" dirty="0"/>
              <a:t>This region contains structures that support the </a:t>
            </a:r>
            <a:r>
              <a:rPr lang="en-GB" b="1" dirty="0"/>
              <a:t>urogenital</a:t>
            </a:r>
            <a:r>
              <a:rPr lang="en-GB" dirty="0"/>
              <a:t> </a:t>
            </a:r>
            <a:r>
              <a:rPr lang="en-GB" dirty="0" smtClean="0"/>
              <a:t>and gastrointestinal </a:t>
            </a:r>
            <a:r>
              <a:rPr lang="en-GB" dirty="0"/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408434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547"/>
            <a:ext cx="10515600" cy="1325563"/>
          </a:xfrm>
        </p:spPr>
        <p:txBody>
          <a:bodyPr/>
          <a:lstStyle/>
          <a:p>
            <a:r>
              <a:rPr lang="en-GB" dirty="0" smtClean="0"/>
              <a:t>Perineum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69" y="1539405"/>
            <a:ext cx="11255062" cy="489714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In clinical practice, the term “perineum” is frequently used to describe the area </a:t>
            </a:r>
            <a:r>
              <a:rPr lang="en-GB" dirty="0" smtClean="0">
                <a:solidFill>
                  <a:srgbClr val="FF0000"/>
                </a:solidFill>
              </a:rPr>
              <a:t>between the external genitalia and the anus</a:t>
            </a:r>
          </a:p>
          <a:p>
            <a:pPr>
              <a:lnSpc>
                <a:spcPct val="150000"/>
              </a:lnSpc>
            </a:pPr>
            <a:r>
              <a:rPr lang="en-GB" dirty="0"/>
              <a:t>I</a:t>
            </a:r>
            <a:r>
              <a:rPr lang="en-GB" dirty="0" smtClean="0"/>
              <a:t>n anatomical terms, the perineum is a </a:t>
            </a:r>
            <a:r>
              <a:rPr lang="en-GB" dirty="0" smtClean="0">
                <a:solidFill>
                  <a:srgbClr val="FF0000"/>
                </a:solidFill>
              </a:rPr>
              <a:t>diamond-shaped structure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There are two main ways in which the boundaries of the perineum can be described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bony margins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surface anatomy of the perineum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88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Anatomical Borders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The anatomical borders of the perineum are:</a:t>
            </a:r>
          </a:p>
          <a:p>
            <a:pPr algn="just">
              <a:lnSpc>
                <a:spcPct val="150000"/>
              </a:lnSpc>
            </a:pPr>
            <a:r>
              <a:rPr lang="en-GB" b="1" i="0" dirty="0" smtClean="0">
                <a:solidFill>
                  <a:srgbClr val="32323C"/>
                </a:solidFill>
                <a:effectLst/>
                <a:latin typeface="acumin-pro"/>
              </a:rPr>
              <a:t>Anterior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 – pubic </a:t>
            </a:r>
            <a:r>
              <a:rPr lang="en-GB" b="0" i="0" dirty="0" err="1" smtClean="0">
                <a:solidFill>
                  <a:srgbClr val="32323C"/>
                </a:solidFill>
                <a:effectLst/>
                <a:latin typeface="acumin-pro"/>
              </a:rPr>
              <a:t>symphysis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GB" b="1" i="0" dirty="0" smtClean="0">
                <a:solidFill>
                  <a:srgbClr val="32323C"/>
                </a:solidFill>
                <a:effectLst/>
                <a:latin typeface="acumin-pro"/>
              </a:rPr>
              <a:t>Posterior 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– tip of the </a:t>
            </a:r>
            <a:r>
              <a:rPr lang="en-GB" b="0" i="0" u="none" strike="noStrike" dirty="0" smtClean="0">
                <a:solidFill>
                  <a:srgbClr val="00A99D"/>
                </a:solidFill>
                <a:effectLst/>
                <a:latin typeface="acumin-pro"/>
                <a:hlinkClick r:id="rId2"/>
              </a:rPr>
              <a:t>coccyx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GB" b="1" i="0" dirty="0" smtClean="0">
                <a:solidFill>
                  <a:srgbClr val="32323C"/>
                </a:solidFill>
                <a:effectLst/>
                <a:latin typeface="acumin-pro"/>
              </a:rPr>
              <a:t>Laterally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 – inferior pubic rami and inferior </a:t>
            </a:r>
            <a:r>
              <a:rPr lang="en-GB" b="0" i="0" dirty="0" err="1" smtClean="0">
                <a:solidFill>
                  <a:srgbClr val="32323C"/>
                </a:solidFill>
                <a:effectLst/>
                <a:latin typeface="acumin-pro"/>
              </a:rPr>
              <a:t>ischial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 rami, and the </a:t>
            </a:r>
            <a:r>
              <a:rPr lang="en-GB" b="0" i="0" dirty="0" err="1" smtClean="0">
                <a:solidFill>
                  <a:srgbClr val="32323C"/>
                </a:solidFill>
                <a:effectLst/>
                <a:latin typeface="acumin-pro"/>
              </a:rPr>
              <a:t>sacrotuberous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 ligament.</a:t>
            </a:r>
          </a:p>
          <a:p>
            <a:pPr algn="just">
              <a:lnSpc>
                <a:spcPct val="150000"/>
              </a:lnSpc>
            </a:pPr>
            <a:r>
              <a:rPr lang="en-GB" b="1" i="0" dirty="0" smtClean="0">
                <a:solidFill>
                  <a:srgbClr val="32323C"/>
                </a:solidFill>
                <a:effectLst/>
                <a:latin typeface="acumin-pro"/>
              </a:rPr>
              <a:t>Roof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 – pelvic floor.</a:t>
            </a:r>
          </a:p>
          <a:p>
            <a:pPr algn="just">
              <a:lnSpc>
                <a:spcPct val="150000"/>
              </a:lnSpc>
            </a:pPr>
            <a:r>
              <a:rPr lang="en-GB" b="1" i="0" dirty="0" smtClean="0">
                <a:solidFill>
                  <a:srgbClr val="32323C"/>
                </a:solidFill>
                <a:effectLst/>
                <a:latin typeface="acumin-pro"/>
              </a:rPr>
              <a:t>Base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 – skin and fascia.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820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06062"/>
            <a:ext cx="12312204" cy="589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50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35" y="159063"/>
            <a:ext cx="10515600" cy="1325563"/>
          </a:xfrm>
        </p:spPr>
        <p:txBody>
          <a:bodyPr/>
          <a:lstStyle/>
          <a:p>
            <a:r>
              <a:rPr lang="en-GB" dirty="0" smtClean="0"/>
              <a:t>Surface anatomy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446" y="1284711"/>
            <a:ext cx="11959108" cy="5360787"/>
          </a:xfrm>
        </p:spPr>
        <p:txBody>
          <a:bodyPr/>
          <a:lstStyle/>
          <a:p>
            <a:pPr marL="0" indent="0" algn="just">
              <a:lnSpc>
                <a:spcPct val="200000"/>
              </a:lnSpc>
              <a:buNone/>
            </a:pP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The surface boundaries are best shown when the lower limbs are abducted, and a diamond shape is depicted:</a:t>
            </a:r>
          </a:p>
          <a:p>
            <a:pPr algn="just">
              <a:lnSpc>
                <a:spcPct val="200000"/>
              </a:lnSpc>
            </a:pPr>
            <a:r>
              <a:rPr lang="en-GB" b="1" i="0" dirty="0" smtClean="0">
                <a:solidFill>
                  <a:srgbClr val="32323C"/>
                </a:solidFill>
                <a:effectLst/>
                <a:latin typeface="acumin-pro"/>
              </a:rPr>
              <a:t>Anterior 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– </a:t>
            </a:r>
            <a:r>
              <a:rPr lang="en-GB" dirty="0">
                <a:solidFill>
                  <a:srgbClr val="32323C"/>
                </a:solidFill>
                <a:latin typeface="acumin-pro"/>
              </a:rPr>
              <a:t>M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ons pubis in females, base of the penis in males</a:t>
            </a:r>
          </a:p>
          <a:p>
            <a:pPr algn="just">
              <a:lnSpc>
                <a:spcPct val="200000"/>
              </a:lnSpc>
            </a:pPr>
            <a:r>
              <a:rPr lang="en-GB" b="1" i="0" dirty="0" smtClean="0">
                <a:solidFill>
                  <a:srgbClr val="32323C"/>
                </a:solidFill>
                <a:effectLst/>
                <a:latin typeface="acumin-pro"/>
              </a:rPr>
              <a:t>Laterally 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– medial surfaces of the thighs</a:t>
            </a:r>
          </a:p>
          <a:p>
            <a:pPr algn="just">
              <a:lnSpc>
                <a:spcPct val="200000"/>
              </a:lnSpc>
            </a:pPr>
            <a:r>
              <a:rPr lang="en-GB" b="1" i="0" dirty="0" smtClean="0">
                <a:solidFill>
                  <a:srgbClr val="32323C"/>
                </a:solidFill>
                <a:effectLst/>
                <a:latin typeface="acumin-pro"/>
              </a:rPr>
              <a:t>Posterior </a:t>
            </a:r>
            <a:r>
              <a:rPr lang="en-GB" b="0" i="0" dirty="0" smtClean="0">
                <a:solidFill>
                  <a:srgbClr val="32323C"/>
                </a:solidFill>
                <a:effectLst/>
                <a:latin typeface="acumin-pro"/>
              </a:rPr>
              <a:t>– superior end of the intergluteal cleft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755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707" y="0"/>
            <a:ext cx="10048862" cy="697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66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Division of Perineum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77789" cy="4910026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The perineum can be subdivided by a theoretical line drawn transversely between the ischial tuberosities.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dirty="0" smtClean="0"/>
              <a:t>This split forms the </a:t>
            </a:r>
          </a:p>
          <a:p>
            <a:pPr>
              <a:lnSpc>
                <a:spcPct val="200000"/>
              </a:lnSpc>
            </a:pPr>
            <a:r>
              <a:rPr lang="en-GB" dirty="0"/>
              <a:t>A</a:t>
            </a:r>
            <a:r>
              <a:rPr lang="en-GB" dirty="0" smtClean="0"/>
              <a:t>nterior urogenital and </a:t>
            </a:r>
          </a:p>
          <a:p>
            <a:pPr>
              <a:lnSpc>
                <a:spcPct val="200000"/>
              </a:lnSpc>
            </a:pPr>
            <a:r>
              <a:rPr lang="en-GB" dirty="0"/>
              <a:t>P</a:t>
            </a:r>
            <a:r>
              <a:rPr lang="en-GB" dirty="0" smtClean="0"/>
              <a:t>osterior anal triangles.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130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Anal canal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660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Urogenital Triangle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GB" dirty="0" smtClean="0"/>
              <a:t>The urogenital triangle is the anterior half of the perineum.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It is bounded by the pubic symphysis, ischiopubic rami, and a theoretical line between the two ischial tuberosities.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The triangle is associated with the structures of the urogenital system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LcPeriod"/>
            </a:pPr>
            <a:r>
              <a:rPr lang="en-GB" dirty="0"/>
              <a:t>T</a:t>
            </a:r>
            <a:r>
              <a:rPr lang="en-GB" dirty="0" smtClean="0"/>
              <a:t>he external genitalia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LcPeriod"/>
            </a:pPr>
            <a:r>
              <a:rPr lang="en-GB" dirty="0" smtClean="0"/>
              <a:t>And urethra.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383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18" y="1"/>
            <a:ext cx="11191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0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197" y="0"/>
            <a:ext cx="1228489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75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Anal Triangle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690688"/>
            <a:ext cx="11353800" cy="493578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The anal triangle is the posterior half of the perineum.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It is bounded by the coccyx, </a:t>
            </a:r>
            <a:r>
              <a:rPr lang="en-GB" dirty="0" err="1" smtClean="0"/>
              <a:t>sacrotuberous</a:t>
            </a:r>
            <a:r>
              <a:rPr lang="en-GB" dirty="0" smtClean="0"/>
              <a:t> ligaments, and a theoretical line between the ischial tuberosities.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/>
              <a:t>The main contents of the anal triangle are: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GB" dirty="0" smtClean="0"/>
              <a:t>Anal aperture – the opening of the anus.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/>
              <a:t>ii.    External anal sphincter muscle – voluntary muscle responsible for opening and closing the anus.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 smtClean="0"/>
              <a:t>iii.    </a:t>
            </a:r>
            <a:r>
              <a:rPr lang="en-GB" dirty="0" err="1" smtClean="0"/>
              <a:t>Ischioanal</a:t>
            </a:r>
            <a:r>
              <a:rPr lang="en-GB" dirty="0" smtClean="0"/>
              <a:t> fossa – spaces located laterally to the anus.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4057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419" y="-772732"/>
            <a:ext cx="7608868" cy="7463307"/>
          </a:xfrm>
          <a:prstGeom prst="rect">
            <a:avLst/>
          </a:prstGeom>
        </p:spPr>
      </p:pic>
      <p:sp>
        <p:nvSpPr>
          <p:cNvPr id="3" name="Line 8"/>
          <p:cNvSpPr>
            <a:spLocks noChangeShapeType="1"/>
          </p:cNvSpPr>
          <p:nvPr/>
        </p:nvSpPr>
        <p:spPr bwMode="auto">
          <a:xfrm flipV="1">
            <a:off x="3036418" y="5293217"/>
            <a:ext cx="1741644" cy="84004"/>
          </a:xfrm>
          <a:prstGeom prst="line">
            <a:avLst/>
          </a:prstGeom>
          <a:noFill/>
          <a:ln w="38100">
            <a:solidFill>
              <a:srgbClr val="EC008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487131" y="5223233"/>
            <a:ext cx="1871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GB" sz="1400" dirty="0">
                <a:solidFill>
                  <a:srgbClr val="3B6E8F"/>
                </a:solidFill>
                <a:cs typeface="Arial" panose="020B0604020202020204" pitchFamily="34" charset="0"/>
              </a:rPr>
              <a:t> </a:t>
            </a:r>
            <a:r>
              <a:rPr lang="en-GB" sz="1400" dirty="0" err="1">
                <a:solidFill>
                  <a:srgbClr val="3B6E8F"/>
                </a:solidFill>
                <a:cs typeface="Arial" panose="020B0604020202020204" pitchFamily="34" charset="0"/>
              </a:rPr>
              <a:t>ischiorectal</a:t>
            </a:r>
            <a:r>
              <a:rPr lang="en-GB" sz="1400" dirty="0">
                <a:solidFill>
                  <a:srgbClr val="3B6E8F"/>
                </a:solidFill>
                <a:cs typeface="Arial" panose="020B0604020202020204" pitchFamily="34" charset="0"/>
              </a:rPr>
              <a:t> fossa </a:t>
            </a:r>
          </a:p>
        </p:txBody>
      </p:sp>
    </p:spTree>
    <p:extLst>
      <p:ext uri="{BB962C8B-B14F-4D97-AF65-F5344CB8AC3E}">
        <p14:creationId xmlns:p14="http://schemas.microsoft.com/office/powerpoint/2010/main" val="3024839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Ischoi</a:t>
            </a:r>
            <a:r>
              <a:rPr lang="en-GB" dirty="0" smtClean="0"/>
              <a:t>-rectal (</a:t>
            </a:r>
            <a:r>
              <a:rPr lang="en-GB" dirty="0" err="1" smtClean="0"/>
              <a:t>Ischio</a:t>
            </a:r>
            <a:r>
              <a:rPr lang="en-GB" dirty="0" smtClean="0"/>
              <a:t>-anal) Fossa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155" y="1493950"/>
            <a:ext cx="11500833" cy="536405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 smtClean="0"/>
              <a:t>Its base is the skin of perineum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Its medial wall is </a:t>
            </a:r>
            <a:r>
              <a:rPr lang="en-GB" dirty="0" err="1" smtClean="0"/>
              <a:t>levator</a:t>
            </a:r>
            <a:r>
              <a:rPr lang="en-GB" dirty="0" smtClean="0"/>
              <a:t> </a:t>
            </a:r>
            <a:r>
              <a:rPr lang="en-GB" dirty="0" err="1" smtClean="0"/>
              <a:t>ani</a:t>
            </a:r>
            <a:r>
              <a:rPr lang="en-GB" dirty="0" smtClean="0"/>
              <a:t> &amp; anal canal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Its lateral wall is obturator internus, covered with pelvic fascia</a:t>
            </a:r>
          </a:p>
        </p:txBody>
      </p:sp>
    </p:spTree>
    <p:extLst>
      <p:ext uri="{BB962C8B-B14F-4D97-AF65-F5344CB8AC3E}">
        <p14:creationId xmlns:p14="http://schemas.microsoft.com/office/powerpoint/2010/main" val="3580026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55" y="0"/>
            <a:ext cx="9981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3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4"/>
            <a:ext cx="11113394" cy="4845631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GB" dirty="0" err="1" smtClean="0"/>
              <a:t>Ischiorectal</a:t>
            </a:r>
            <a:r>
              <a:rPr lang="en-GB" dirty="0" smtClean="0"/>
              <a:t> fossa contents are:</a:t>
            </a:r>
          </a:p>
          <a:p>
            <a:pPr eaLnBrk="1" hangingPunct="1">
              <a:lnSpc>
                <a:spcPct val="150000"/>
              </a:lnSpc>
            </a:pPr>
            <a:r>
              <a:rPr lang="en-GB" dirty="0" smtClean="0"/>
              <a:t>Soft </a:t>
            </a:r>
            <a:r>
              <a:rPr lang="en-GB" dirty="0" err="1" smtClean="0"/>
              <a:t>ischiorectal</a:t>
            </a:r>
            <a:r>
              <a:rPr lang="en-GB" dirty="0" smtClean="0"/>
              <a:t> fat</a:t>
            </a:r>
          </a:p>
          <a:p>
            <a:pPr eaLnBrk="1" hangingPunct="1">
              <a:lnSpc>
                <a:spcPct val="150000"/>
              </a:lnSpc>
            </a:pPr>
            <a:r>
              <a:rPr lang="en-GB" dirty="0" smtClean="0"/>
              <a:t>Inferior rectal vessels pass above the fat to reach medial wall</a:t>
            </a:r>
          </a:p>
          <a:p>
            <a:pPr eaLnBrk="1" hangingPunct="1">
              <a:lnSpc>
                <a:spcPct val="150000"/>
              </a:lnSpc>
            </a:pPr>
            <a:r>
              <a:rPr lang="en-GB" dirty="0" err="1" smtClean="0"/>
              <a:t>Perineal</a:t>
            </a:r>
            <a:r>
              <a:rPr lang="en-GB" dirty="0" smtClean="0"/>
              <a:t> branch of S4 </a:t>
            </a:r>
          </a:p>
          <a:p>
            <a:pPr eaLnBrk="1" hangingPunct="1">
              <a:lnSpc>
                <a:spcPct val="150000"/>
              </a:lnSpc>
            </a:pPr>
            <a:r>
              <a:rPr lang="en-GB" dirty="0" smtClean="0"/>
              <a:t>Contents of </a:t>
            </a:r>
            <a:r>
              <a:rPr lang="en-GB" dirty="0" err="1" smtClean="0"/>
              <a:t>Pudendal</a:t>
            </a:r>
            <a:r>
              <a:rPr lang="en-GB" dirty="0" smtClean="0"/>
              <a:t> canal (</a:t>
            </a:r>
            <a:r>
              <a:rPr lang="en-GB" dirty="0" err="1" smtClean="0"/>
              <a:t>Alcock’s</a:t>
            </a:r>
            <a:r>
              <a:rPr lang="en-GB" dirty="0" smtClean="0"/>
              <a:t> canal)</a:t>
            </a:r>
          </a:p>
          <a:p>
            <a:pPr eaLnBrk="1" hangingPunct="1"/>
            <a:endParaRPr lang="en-GB" sz="2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376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22" y="-28747"/>
            <a:ext cx="9176533" cy="68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39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4" y="0"/>
            <a:ext cx="1185427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20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085" y="1"/>
            <a:ext cx="6733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69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Perineal body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67" y="1336227"/>
            <a:ext cx="11747143" cy="530927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 smtClean="0"/>
              <a:t>The perineal body is an irregular fibromuscular mass.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It is located at the junction of the urogenital and anal triangles – the central point of the perineum.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This structure contains skeletal muscle, smooth muscle, collagenous and elastic fibres.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5405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Importance of </a:t>
            </a:r>
            <a:r>
              <a:rPr lang="en-GB" dirty="0" err="1" smtClean="0"/>
              <a:t>perineal</a:t>
            </a:r>
            <a:r>
              <a:rPr lang="en-GB" dirty="0" smtClean="0"/>
              <a:t> body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203546" cy="5032375"/>
          </a:xfrm>
        </p:spPr>
        <p:txBody>
          <a:bodyPr/>
          <a:lstStyle/>
          <a:p>
            <a:r>
              <a:rPr lang="en-GB" dirty="0" smtClean="0"/>
              <a:t>It acts as a point of attachment for muscle fibres from the pelvic floor and the perineum itself: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 err="1" smtClean="0"/>
              <a:t>Levator</a:t>
            </a:r>
            <a:r>
              <a:rPr lang="en-GB" dirty="0" smtClean="0"/>
              <a:t> </a:t>
            </a:r>
            <a:r>
              <a:rPr lang="en-GB" dirty="0" err="1" smtClean="0"/>
              <a:t>ani</a:t>
            </a:r>
            <a:r>
              <a:rPr lang="en-GB" dirty="0" smtClean="0"/>
              <a:t> (part of the pelvic floor).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 err="1" smtClean="0"/>
              <a:t>Bulbospongiosus</a:t>
            </a:r>
            <a:r>
              <a:rPr lang="en-GB" dirty="0" smtClean="0"/>
              <a:t> muscle.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 smtClean="0"/>
              <a:t>Superficial and deep transverse </a:t>
            </a:r>
            <a:r>
              <a:rPr lang="en-GB" dirty="0" err="1" smtClean="0"/>
              <a:t>perineal</a:t>
            </a:r>
            <a:r>
              <a:rPr lang="en-GB" dirty="0" smtClean="0"/>
              <a:t> muscles.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 smtClean="0"/>
              <a:t>External anal sphincter muscle.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 smtClean="0"/>
              <a:t>External urethral sphincter muscle fibres.</a:t>
            </a:r>
          </a:p>
          <a:p>
            <a:pPr marL="0" indent="0">
              <a:buNone/>
            </a:pPr>
            <a:r>
              <a:rPr lang="en-GB" dirty="0" smtClean="0"/>
              <a:t>In women, it acts as a tear resistant body between the vagina and the external anal sphincter, supporting the posterior part of the vaginal wall against prolapse.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3349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153" y="1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8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796"/>
            <a:ext cx="12192000" cy="654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45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7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502</Words>
  <Application>Microsoft Office PowerPoint</Application>
  <PresentationFormat>Widescreen</PresentationFormat>
  <Paragraphs>66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MS PGothic</vt:lpstr>
      <vt:lpstr>acumin-pro</vt:lpstr>
      <vt:lpstr>Arial</vt:lpstr>
      <vt:lpstr>Calibri</vt:lpstr>
      <vt:lpstr>Calibri Light</vt:lpstr>
      <vt:lpstr>Office Theme</vt:lpstr>
      <vt:lpstr>Perineum I</vt:lpstr>
      <vt:lpstr>Perineum Anatomy</vt:lpstr>
      <vt:lpstr>Perineum</vt:lpstr>
      <vt:lpstr>Anatomical Borders</vt:lpstr>
      <vt:lpstr>PowerPoint Presentation</vt:lpstr>
      <vt:lpstr>Surface anatomy</vt:lpstr>
      <vt:lpstr>PowerPoint Presentation</vt:lpstr>
      <vt:lpstr>Division of Perineum</vt:lpstr>
      <vt:lpstr>PowerPoint Presentation</vt:lpstr>
      <vt:lpstr>Urogenital Triangle</vt:lpstr>
      <vt:lpstr>PowerPoint Presentation</vt:lpstr>
      <vt:lpstr>PowerPoint Presentation</vt:lpstr>
      <vt:lpstr>Anal Triangle</vt:lpstr>
      <vt:lpstr>PowerPoint Presentation</vt:lpstr>
      <vt:lpstr>Ischoi-rectal (Ischio-anal) Fossa</vt:lpstr>
      <vt:lpstr>PowerPoint Presentation</vt:lpstr>
      <vt:lpstr>Contents</vt:lpstr>
      <vt:lpstr>PowerPoint Presentation</vt:lpstr>
      <vt:lpstr>PowerPoint Presentation</vt:lpstr>
      <vt:lpstr>PowerPoint Presentation</vt:lpstr>
      <vt:lpstr>Perineal body</vt:lpstr>
      <vt:lpstr>Importance of perineal body</vt:lpstr>
      <vt:lpstr>PowerPoint Presentation</vt:lpstr>
      <vt:lpstr>PowerPoint Presentation</vt:lpstr>
      <vt:lpstr>PowerPoint Presentation</vt:lpstr>
    </vt:vector>
  </TitlesOfParts>
  <Company>HEAVEN KILLERS RELEASE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Perineum I</dc:title>
  <dc:creator>Hafeez</dc:creator>
  <cp:lastModifiedBy>Hafeez</cp:lastModifiedBy>
  <cp:revision>21</cp:revision>
  <dcterms:created xsi:type="dcterms:W3CDTF">2019-05-13T00:42:23Z</dcterms:created>
  <dcterms:modified xsi:type="dcterms:W3CDTF">2024-09-25T18:42:27Z</dcterms:modified>
</cp:coreProperties>
</file>