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handoutMasterIdLst>
    <p:handoutMasterId r:id="rId40"/>
  </p:handoutMasterIdLst>
  <p:sldIdLst>
    <p:sldId id="256" r:id="rId2"/>
    <p:sldId id="339" r:id="rId3"/>
    <p:sldId id="340" r:id="rId4"/>
    <p:sldId id="257" r:id="rId5"/>
    <p:sldId id="258" r:id="rId6"/>
    <p:sldId id="263" r:id="rId7"/>
    <p:sldId id="259" r:id="rId8"/>
    <p:sldId id="327" r:id="rId9"/>
    <p:sldId id="317" r:id="rId10"/>
    <p:sldId id="328" r:id="rId11"/>
    <p:sldId id="329" r:id="rId12"/>
    <p:sldId id="330" r:id="rId13"/>
    <p:sldId id="318" r:id="rId14"/>
    <p:sldId id="331" r:id="rId15"/>
    <p:sldId id="332" r:id="rId16"/>
    <p:sldId id="319" r:id="rId17"/>
    <p:sldId id="333" r:id="rId18"/>
    <p:sldId id="316" r:id="rId19"/>
    <p:sldId id="260" r:id="rId20"/>
    <p:sldId id="320" r:id="rId21"/>
    <p:sldId id="335" r:id="rId22"/>
    <p:sldId id="321" r:id="rId23"/>
    <p:sldId id="262" r:id="rId24"/>
    <p:sldId id="322" r:id="rId25"/>
    <p:sldId id="336" r:id="rId26"/>
    <p:sldId id="337" r:id="rId27"/>
    <p:sldId id="264" r:id="rId28"/>
    <p:sldId id="323" r:id="rId29"/>
    <p:sldId id="324" r:id="rId30"/>
    <p:sldId id="325" r:id="rId31"/>
    <p:sldId id="326" r:id="rId32"/>
    <p:sldId id="273" r:id="rId33"/>
    <p:sldId id="274" r:id="rId34"/>
    <p:sldId id="279" r:id="rId35"/>
    <p:sldId id="345" r:id="rId36"/>
    <p:sldId id="347" r:id="rId37"/>
    <p:sldId id="350" r:id="rId38"/>
    <p:sldId id="351" r:id="rId39"/>
  </p:sldIdLst>
  <p:sldSz cx="12192000" cy="6858000"/>
  <p:notesSz cx="9926638"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1" autoAdjust="0"/>
    <p:restoredTop sz="94660"/>
  </p:normalViewPr>
  <p:slideViewPr>
    <p:cSldViewPr snapToGrid="0">
      <p:cViewPr varScale="1">
        <p:scale>
          <a:sx n="74" d="100"/>
          <a:sy n="74" d="100"/>
        </p:scale>
        <p:origin x="45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301543" cy="341064"/>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5622798" y="1"/>
            <a:ext cx="4301543" cy="341064"/>
          </a:xfrm>
          <a:prstGeom prst="rect">
            <a:avLst/>
          </a:prstGeom>
        </p:spPr>
        <p:txBody>
          <a:bodyPr vert="horz" lIns="91440" tIns="45720" rIns="91440" bIns="45720" rtlCol="0"/>
          <a:lstStyle>
            <a:lvl1pPr algn="r">
              <a:defRPr sz="1200"/>
            </a:lvl1pPr>
          </a:lstStyle>
          <a:p>
            <a:fld id="{5400C900-64D7-4060-B2BC-B4E82B11B962}" type="datetimeFigureOut">
              <a:rPr lang="en-AU" smtClean="0"/>
              <a:t>24/09/2024</a:t>
            </a:fld>
            <a:endParaRPr lang="en-AU"/>
          </a:p>
        </p:txBody>
      </p:sp>
      <p:sp>
        <p:nvSpPr>
          <p:cNvPr id="4" name="Footer Placeholder 3"/>
          <p:cNvSpPr>
            <a:spLocks noGrp="1"/>
          </p:cNvSpPr>
          <p:nvPr>
            <p:ph type="ftr" sz="quarter" idx="2"/>
          </p:nvPr>
        </p:nvSpPr>
        <p:spPr>
          <a:xfrm>
            <a:off x="0" y="6456612"/>
            <a:ext cx="4301543" cy="341063"/>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5622798" y="6456612"/>
            <a:ext cx="4301543" cy="341063"/>
          </a:xfrm>
          <a:prstGeom prst="rect">
            <a:avLst/>
          </a:prstGeom>
        </p:spPr>
        <p:txBody>
          <a:bodyPr vert="horz" lIns="91440" tIns="45720" rIns="91440" bIns="45720" rtlCol="0" anchor="b"/>
          <a:lstStyle>
            <a:lvl1pPr algn="r">
              <a:defRPr sz="1200"/>
            </a:lvl1pPr>
          </a:lstStyle>
          <a:p>
            <a:fld id="{F8A5B185-18DD-4C07-9C28-ED7BCBBD9CD7}" type="slidenum">
              <a:rPr lang="en-AU" smtClean="0"/>
              <a:t>‹#›</a:t>
            </a:fld>
            <a:endParaRPr lang="en-AU"/>
          </a:p>
        </p:txBody>
      </p:sp>
    </p:spTree>
    <p:extLst>
      <p:ext uri="{BB962C8B-B14F-4D97-AF65-F5344CB8AC3E}">
        <p14:creationId xmlns:p14="http://schemas.microsoft.com/office/powerpoint/2010/main" val="221328023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B61BEF0D-F0BB-DE4B-95CE-6DB70DBA9567}" type="datetimeFigureOut">
              <a:rPr lang="en-US" smtClean="0"/>
              <a:pPr/>
              <a:t>9/24/2024</a:t>
            </a:fld>
            <a:endParaRPr lang="en-US" dirty="0"/>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84784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62602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21646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9/24/2024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848448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9/24/2024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3723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9/24/2024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26561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9/24/2024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39853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9/24/2024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519954A3-9DFD-4C44-94BA-B95130A3BA1C}" type="slidenum">
              <a:rPr lang="en-US" smtClean="0"/>
              <a:t>‹#›</a:t>
            </a:fld>
            <a:endParaRPr lang="en-US" dirty="0"/>
          </a:p>
        </p:txBody>
      </p:sp>
    </p:spTree>
    <p:extLst>
      <p:ext uri="{BB962C8B-B14F-4D97-AF65-F5344CB8AC3E}">
        <p14:creationId xmlns:p14="http://schemas.microsoft.com/office/powerpoint/2010/main" val="1886282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B61BEF0D-F0BB-DE4B-95CE-6DB70DBA9567}" type="datetimeFigureOut">
              <a:rPr lang="en-US" smtClean="0"/>
              <a:pPr/>
              <a:t>9/24/2024</a:t>
            </a:fld>
            <a:endParaRPr lang="en-US" dirty="0"/>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39519043"/>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9/24/2024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4084652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77489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B61BEF0D-F0BB-DE4B-95CE-6DB70DBA9567}" type="datetimeFigureOut">
              <a:rPr lang="en-US" smtClean="0"/>
              <a:pPr/>
              <a:t>9/24/2024</a:t>
            </a:fld>
            <a:endParaRPr lang="en-US" dirty="0"/>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dirty="0"/>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5305918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dirty="0" smtClean="0"/>
              <a:t>The Pelvic Floor</a:t>
            </a:r>
            <a:endParaRPr lang="en-AU" dirty="0"/>
          </a:p>
        </p:txBody>
      </p:sp>
      <p:sp>
        <p:nvSpPr>
          <p:cNvPr id="3" name="Subtitle 2"/>
          <p:cNvSpPr>
            <a:spLocks noGrp="1"/>
          </p:cNvSpPr>
          <p:nvPr>
            <p:ph type="subTitle" idx="1"/>
          </p:nvPr>
        </p:nvSpPr>
        <p:spPr>
          <a:xfrm>
            <a:off x="5582948" y="4125295"/>
            <a:ext cx="6609052" cy="1645920"/>
          </a:xfrm>
        </p:spPr>
        <p:txBody>
          <a:bodyPr/>
          <a:lstStyle/>
          <a:p>
            <a:r>
              <a:rPr lang="en-AU" dirty="0" smtClean="0"/>
              <a:t>Dr Abdul Hafeez Khan</a:t>
            </a:r>
            <a:endParaRPr lang="en-AU" dirty="0"/>
          </a:p>
        </p:txBody>
      </p:sp>
    </p:spTree>
    <p:extLst>
      <p:ext uri="{BB962C8B-B14F-4D97-AF65-F5344CB8AC3E}">
        <p14:creationId xmlns:p14="http://schemas.microsoft.com/office/powerpoint/2010/main" val="38021941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83174" y="1"/>
            <a:ext cx="8521825" cy="6858000"/>
          </a:xfrm>
          <a:prstGeom prst="rect">
            <a:avLst/>
          </a:prstGeom>
        </p:spPr>
      </p:pic>
    </p:spTree>
    <p:extLst>
      <p:ext uri="{BB962C8B-B14F-4D97-AF65-F5344CB8AC3E}">
        <p14:creationId xmlns:p14="http://schemas.microsoft.com/office/powerpoint/2010/main" val="11359389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52926" y="38637"/>
            <a:ext cx="10144527" cy="6763018"/>
          </a:xfrm>
          <a:prstGeom prst="rect">
            <a:avLst/>
          </a:prstGeom>
        </p:spPr>
      </p:pic>
    </p:spTree>
    <p:extLst>
      <p:ext uri="{BB962C8B-B14F-4D97-AF65-F5344CB8AC3E}">
        <p14:creationId xmlns:p14="http://schemas.microsoft.com/office/powerpoint/2010/main" val="3720793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Pelvic Floor Anatomy</a:t>
            </a:r>
            <a:endParaRPr lang="en-AU" dirty="0"/>
          </a:p>
        </p:txBody>
      </p:sp>
      <p:sp>
        <p:nvSpPr>
          <p:cNvPr id="3" name="Content Placeholder 2"/>
          <p:cNvSpPr>
            <a:spLocks noGrp="1"/>
          </p:cNvSpPr>
          <p:nvPr>
            <p:ph idx="1"/>
          </p:nvPr>
        </p:nvSpPr>
        <p:spPr>
          <a:xfrm>
            <a:off x="676656" y="2011680"/>
            <a:ext cx="11055998" cy="4440635"/>
          </a:xfrm>
        </p:spPr>
        <p:txBody>
          <a:bodyPr/>
          <a:lstStyle/>
          <a:p>
            <a:pPr marL="0" indent="0" algn="ctr">
              <a:buNone/>
            </a:pPr>
            <a:endParaRPr lang="en-AU" sz="3600" b="1" dirty="0" smtClean="0"/>
          </a:p>
          <a:p>
            <a:pPr marL="0" indent="0" algn="ctr">
              <a:buNone/>
            </a:pPr>
            <a:r>
              <a:rPr lang="en-AU" sz="3600" b="1" dirty="0" smtClean="0"/>
              <a:t>What is the pelvic floor?</a:t>
            </a:r>
          </a:p>
          <a:p>
            <a:endParaRPr lang="en-AU" dirty="0" smtClean="0"/>
          </a:p>
          <a:p>
            <a:r>
              <a:rPr lang="en-AU" dirty="0" smtClean="0"/>
              <a:t>“</a:t>
            </a:r>
            <a:r>
              <a:rPr lang="en-AU" dirty="0"/>
              <a:t>A complex web of muscle, fascia and fibrous tissue that helps support the pelvic organs”</a:t>
            </a:r>
          </a:p>
          <a:p>
            <a:r>
              <a:rPr lang="en-AU" dirty="0"/>
              <a:t>Note: It is not just </a:t>
            </a:r>
            <a:r>
              <a:rPr lang="en-AU" dirty="0" smtClean="0"/>
              <a:t>muscle!!!! </a:t>
            </a:r>
            <a:r>
              <a:rPr lang="en-AU" dirty="0"/>
              <a:t>Fascia and fibrous tissue are important too.</a:t>
            </a:r>
          </a:p>
          <a:p>
            <a:endParaRPr lang="en-AU" dirty="0"/>
          </a:p>
        </p:txBody>
      </p:sp>
    </p:spTree>
    <p:extLst>
      <p:ext uri="{BB962C8B-B14F-4D97-AF65-F5344CB8AC3E}">
        <p14:creationId xmlns:p14="http://schemas.microsoft.com/office/powerpoint/2010/main" val="12888644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Muscular Components of the Pelvic Floor</a:t>
            </a:r>
            <a:endParaRPr lang="en-AU" dirty="0"/>
          </a:p>
        </p:txBody>
      </p:sp>
      <p:sp>
        <p:nvSpPr>
          <p:cNvPr id="3" name="Content Placeholder 2"/>
          <p:cNvSpPr>
            <a:spLocks noGrp="1"/>
          </p:cNvSpPr>
          <p:nvPr>
            <p:ph idx="1"/>
          </p:nvPr>
        </p:nvSpPr>
        <p:spPr>
          <a:xfrm>
            <a:off x="676656" y="2011680"/>
            <a:ext cx="11416606" cy="4646697"/>
          </a:xfrm>
        </p:spPr>
        <p:txBody>
          <a:bodyPr>
            <a:normAutofit/>
          </a:bodyPr>
          <a:lstStyle/>
          <a:p>
            <a:pPr>
              <a:lnSpc>
                <a:spcPct val="150000"/>
              </a:lnSpc>
            </a:pPr>
            <a:r>
              <a:rPr lang="en-AU" dirty="0" smtClean="0"/>
              <a:t>Can be split into 2 layers:</a:t>
            </a:r>
          </a:p>
          <a:p>
            <a:pPr>
              <a:lnSpc>
                <a:spcPct val="150000"/>
              </a:lnSpc>
            </a:pPr>
            <a:r>
              <a:rPr lang="en-AU" dirty="0" smtClean="0"/>
              <a:t>1. Deep pelvic floor muscular layer (internal)</a:t>
            </a:r>
          </a:p>
          <a:p>
            <a:pPr lvl="1">
              <a:lnSpc>
                <a:spcPct val="150000"/>
              </a:lnSpc>
            </a:pPr>
            <a:r>
              <a:rPr lang="en-AU" dirty="0" err="1" smtClean="0"/>
              <a:t>Levator</a:t>
            </a:r>
            <a:r>
              <a:rPr lang="en-AU" dirty="0" smtClean="0"/>
              <a:t> Ani</a:t>
            </a:r>
          </a:p>
          <a:p>
            <a:pPr lvl="1">
              <a:lnSpc>
                <a:spcPct val="150000"/>
              </a:lnSpc>
            </a:pPr>
            <a:r>
              <a:rPr lang="en-AU" dirty="0" smtClean="0"/>
              <a:t>Coccygeus</a:t>
            </a:r>
          </a:p>
          <a:p>
            <a:pPr>
              <a:lnSpc>
                <a:spcPct val="150000"/>
              </a:lnSpc>
            </a:pPr>
            <a:r>
              <a:rPr lang="en-AU" dirty="0" smtClean="0"/>
              <a:t>2. Superficial pelvic floor muscular layer (external)</a:t>
            </a:r>
          </a:p>
          <a:p>
            <a:pPr lvl="1">
              <a:lnSpc>
                <a:spcPct val="150000"/>
              </a:lnSpc>
            </a:pPr>
            <a:r>
              <a:rPr lang="en-AU" dirty="0" smtClean="0"/>
              <a:t>Urogenital triangle</a:t>
            </a:r>
          </a:p>
          <a:p>
            <a:pPr lvl="1">
              <a:lnSpc>
                <a:spcPct val="150000"/>
              </a:lnSpc>
            </a:pPr>
            <a:r>
              <a:rPr lang="en-AU" dirty="0" smtClean="0"/>
              <a:t>External anal sphincter</a:t>
            </a:r>
            <a:endParaRPr lang="en-AU" dirty="0"/>
          </a:p>
          <a:p>
            <a:endParaRPr lang="en-AU"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3475" y="2286000"/>
            <a:ext cx="4138696" cy="3043159"/>
          </a:xfrm>
          <a:prstGeom prst="rect">
            <a:avLst/>
          </a:prstGeom>
        </p:spPr>
      </p:pic>
    </p:spTree>
    <p:extLst>
      <p:ext uri="{BB962C8B-B14F-4D97-AF65-F5344CB8AC3E}">
        <p14:creationId xmlns:p14="http://schemas.microsoft.com/office/powerpoint/2010/main" val="18641032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9889" y="572536"/>
            <a:ext cx="8596668" cy="1320800"/>
          </a:xfrm>
        </p:spPr>
        <p:txBody>
          <a:bodyPr>
            <a:normAutofit fontScale="90000"/>
          </a:bodyPr>
          <a:lstStyle/>
          <a:p>
            <a:r>
              <a:rPr lang="en-AU" dirty="0" smtClean="0"/>
              <a:t>Muscular Component of the Pelvic Floor</a:t>
            </a:r>
            <a:endParaRPr lang="en-AU" dirty="0"/>
          </a:p>
        </p:txBody>
      </p:sp>
      <p:sp>
        <p:nvSpPr>
          <p:cNvPr id="4" name="Rounded Rectangle 3"/>
          <p:cNvSpPr/>
          <p:nvPr/>
        </p:nvSpPr>
        <p:spPr>
          <a:xfrm>
            <a:off x="1203649" y="3214266"/>
            <a:ext cx="1875453" cy="755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Pelvic floor muscles</a:t>
            </a:r>
            <a:endParaRPr lang="en-AU" dirty="0"/>
          </a:p>
        </p:txBody>
      </p:sp>
      <p:sp>
        <p:nvSpPr>
          <p:cNvPr id="5" name="Rounded Rectangle 4"/>
          <p:cNvSpPr/>
          <p:nvPr/>
        </p:nvSpPr>
        <p:spPr>
          <a:xfrm>
            <a:off x="3722914" y="2057397"/>
            <a:ext cx="1763486" cy="11196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Deep Pelvic Floor Muscles (Internal)</a:t>
            </a:r>
            <a:endParaRPr lang="en-AU" dirty="0"/>
          </a:p>
        </p:txBody>
      </p:sp>
      <p:sp>
        <p:nvSpPr>
          <p:cNvPr id="6" name="Rounded Rectangle 5"/>
          <p:cNvSpPr/>
          <p:nvPr/>
        </p:nvSpPr>
        <p:spPr>
          <a:xfrm>
            <a:off x="3722914" y="4026157"/>
            <a:ext cx="1763486" cy="11207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Superficial Pelvic Floor Muscles (External)</a:t>
            </a:r>
            <a:endParaRPr lang="en-AU" dirty="0"/>
          </a:p>
        </p:txBody>
      </p:sp>
      <p:sp>
        <p:nvSpPr>
          <p:cNvPr id="8" name="Rounded Rectangle 7"/>
          <p:cNvSpPr/>
          <p:nvPr/>
        </p:nvSpPr>
        <p:spPr>
          <a:xfrm>
            <a:off x="6249955" y="1570910"/>
            <a:ext cx="1763486" cy="7143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err="1" smtClean="0"/>
              <a:t>Levator</a:t>
            </a:r>
            <a:r>
              <a:rPr lang="en-AU" dirty="0" smtClean="0"/>
              <a:t> Ani</a:t>
            </a:r>
            <a:endParaRPr lang="en-AU" dirty="0"/>
          </a:p>
        </p:txBody>
      </p:sp>
      <p:sp>
        <p:nvSpPr>
          <p:cNvPr id="9" name="Rounded Rectangle 8"/>
          <p:cNvSpPr/>
          <p:nvPr/>
        </p:nvSpPr>
        <p:spPr>
          <a:xfrm>
            <a:off x="6249955" y="2836504"/>
            <a:ext cx="1763486" cy="6764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err="1" smtClean="0"/>
              <a:t>Coccygeus</a:t>
            </a:r>
            <a:endParaRPr lang="en-AU" dirty="0"/>
          </a:p>
        </p:txBody>
      </p:sp>
      <p:sp>
        <p:nvSpPr>
          <p:cNvPr id="10" name="Rounded Rectangle 9"/>
          <p:cNvSpPr/>
          <p:nvPr/>
        </p:nvSpPr>
        <p:spPr>
          <a:xfrm>
            <a:off x="6249955" y="4026157"/>
            <a:ext cx="1763486" cy="6764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Urogenital triangle</a:t>
            </a:r>
            <a:endParaRPr lang="en-AU" dirty="0"/>
          </a:p>
        </p:txBody>
      </p:sp>
      <p:sp>
        <p:nvSpPr>
          <p:cNvPr id="11" name="Rounded Rectangle 10"/>
          <p:cNvSpPr/>
          <p:nvPr/>
        </p:nvSpPr>
        <p:spPr>
          <a:xfrm>
            <a:off x="6249955" y="5253912"/>
            <a:ext cx="1763486" cy="6764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External Anal Sphincter</a:t>
            </a:r>
            <a:endParaRPr lang="en-AU" dirty="0"/>
          </a:p>
        </p:txBody>
      </p:sp>
      <p:cxnSp>
        <p:nvCxnSpPr>
          <p:cNvPr id="21" name="Elbow Connector 20"/>
          <p:cNvCxnSpPr>
            <a:endCxn id="5" idx="1"/>
          </p:cNvCxnSpPr>
          <p:nvPr/>
        </p:nvCxnSpPr>
        <p:spPr>
          <a:xfrm rot="5400000" flipH="1" flipV="1">
            <a:off x="3072103" y="2717540"/>
            <a:ext cx="751117" cy="55050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Elbow Connector 22"/>
          <p:cNvCxnSpPr>
            <a:endCxn id="6" idx="1"/>
          </p:cNvCxnSpPr>
          <p:nvPr/>
        </p:nvCxnSpPr>
        <p:spPr>
          <a:xfrm rot="16200000" flipH="1">
            <a:off x="2813048" y="3676645"/>
            <a:ext cx="1282445" cy="53728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2857111" y="3512974"/>
            <a:ext cx="31529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Elbow Connector 26"/>
          <p:cNvCxnSpPr>
            <a:stCxn id="5" idx="3"/>
            <a:endCxn id="8" idx="1"/>
          </p:cNvCxnSpPr>
          <p:nvPr/>
        </p:nvCxnSpPr>
        <p:spPr>
          <a:xfrm flipV="1">
            <a:off x="5486400" y="1928065"/>
            <a:ext cx="763555" cy="689169"/>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Elbow Connector 28"/>
          <p:cNvCxnSpPr>
            <a:stCxn id="5" idx="3"/>
            <a:endCxn id="9" idx="1"/>
          </p:cNvCxnSpPr>
          <p:nvPr/>
        </p:nvCxnSpPr>
        <p:spPr>
          <a:xfrm>
            <a:off x="5486400" y="2617234"/>
            <a:ext cx="763555" cy="55750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Elbow Connector 30"/>
          <p:cNvCxnSpPr/>
          <p:nvPr/>
        </p:nvCxnSpPr>
        <p:spPr>
          <a:xfrm flipV="1">
            <a:off x="5522945" y="4364392"/>
            <a:ext cx="690465" cy="22445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Elbow Connector 32"/>
          <p:cNvCxnSpPr>
            <a:stCxn id="6" idx="3"/>
            <a:endCxn id="11" idx="1"/>
          </p:cNvCxnSpPr>
          <p:nvPr/>
        </p:nvCxnSpPr>
        <p:spPr>
          <a:xfrm>
            <a:off x="5486400" y="4586512"/>
            <a:ext cx="763555" cy="100563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Right Arrow 17"/>
          <p:cNvSpPr/>
          <p:nvPr/>
        </p:nvSpPr>
        <p:spPr>
          <a:xfrm rot="9930668">
            <a:off x="8464312" y="1591462"/>
            <a:ext cx="1007706" cy="37776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8061930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971" y="470678"/>
            <a:ext cx="8596668" cy="1320800"/>
          </a:xfrm>
        </p:spPr>
        <p:txBody>
          <a:bodyPr>
            <a:normAutofit fontScale="90000"/>
          </a:bodyPr>
          <a:lstStyle/>
          <a:p>
            <a:r>
              <a:rPr lang="en-AU" dirty="0" smtClean="0"/>
              <a:t>Deep Pelvic Floor Muscles: </a:t>
            </a:r>
            <a:r>
              <a:rPr lang="en-AU" dirty="0" err="1" smtClean="0"/>
              <a:t>Levator</a:t>
            </a:r>
            <a:r>
              <a:rPr lang="en-AU" dirty="0" smtClean="0"/>
              <a:t> Ani</a:t>
            </a:r>
            <a:endParaRPr lang="en-AU" dirty="0"/>
          </a:p>
        </p:txBody>
      </p:sp>
      <p:sp>
        <p:nvSpPr>
          <p:cNvPr id="3" name="Content Placeholder 2"/>
          <p:cNvSpPr>
            <a:spLocks noGrp="1"/>
          </p:cNvSpPr>
          <p:nvPr>
            <p:ph idx="1"/>
          </p:nvPr>
        </p:nvSpPr>
        <p:spPr>
          <a:xfrm>
            <a:off x="779971" y="1791478"/>
            <a:ext cx="10450406" cy="4892657"/>
          </a:xfrm>
        </p:spPr>
        <p:txBody>
          <a:bodyPr/>
          <a:lstStyle/>
          <a:p>
            <a:r>
              <a:rPr lang="en-AU" sz="2800" dirty="0" err="1" smtClean="0"/>
              <a:t>Levator</a:t>
            </a:r>
            <a:r>
              <a:rPr lang="en-AU" sz="2800" dirty="0" smtClean="0"/>
              <a:t> Ani (lifts Anus)</a:t>
            </a:r>
          </a:p>
          <a:p>
            <a:r>
              <a:rPr lang="en-AU" sz="2800" dirty="0" smtClean="0"/>
              <a:t>Function: </a:t>
            </a:r>
            <a:r>
              <a:rPr lang="en-AU" sz="2800" dirty="0"/>
              <a:t>Lifts to support the pelvic organs, removing strain on the </a:t>
            </a:r>
            <a:r>
              <a:rPr lang="en-AU" sz="2800" dirty="0" err="1"/>
              <a:t>endopelvic</a:t>
            </a:r>
            <a:r>
              <a:rPr lang="en-AU" sz="2800" dirty="0"/>
              <a:t> fascia</a:t>
            </a:r>
            <a:r>
              <a:rPr lang="en-AU" sz="2800" dirty="0" smtClean="0"/>
              <a:t>.</a:t>
            </a:r>
          </a:p>
          <a:p>
            <a:endParaRPr lang="en-AU" sz="2800" dirty="0"/>
          </a:p>
          <a:p>
            <a:r>
              <a:rPr lang="en-AU" sz="2800" dirty="0"/>
              <a:t>4</a:t>
            </a:r>
            <a:r>
              <a:rPr lang="en-AU" sz="2800" dirty="0" smtClean="0"/>
              <a:t> separate muscles: </a:t>
            </a:r>
          </a:p>
          <a:p>
            <a:pPr lvl="2">
              <a:buFont typeface="Wingdings" panose="05000000000000000000" pitchFamily="2" charset="2"/>
              <a:buChar char="Ø"/>
            </a:pPr>
            <a:r>
              <a:rPr lang="en-AU" sz="2800" i="0" dirty="0" err="1" smtClean="0"/>
              <a:t>Levator</a:t>
            </a:r>
            <a:r>
              <a:rPr lang="en-AU" sz="2800" i="0" dirty="0" smtClean="0"/>
              <a:t> Prostate (Sphincter vagina)</a:t>
            </a:r>
          </a:p>
          <a:p>
            <a:pPr lvl="2">
              <a:buFont typeface="Wingdings" panose="05000000000000000000" pitchFamily="2" charset="2"/>
              <a:buChar char="Ø"/>
            </a:pPr>
            <a:r>
              <a:rPr lang="en-AU" sz="2800" i="0" dirty="0" err="1" smtClean="0"/>
              <a:t>Puborectalis</a:t>
            </a:r>
            <a:endParaRPr lang="en-AU" sz="2800" i="0" dirty="0" smtClean="0"/>
          </a:p>
          <a:p>
            <a:pPr lvl="2">
              <a:buFont typeface="Wingdings" panose="05000000000000000000" pitchFamily="2" charset="2"/>
              <a:buChar char="Ø"/>
            </a:pPr>
            <a:r>
              <a:rPr lang="en-AU" sz="2800" i="0" dirty="0" err="1"/>
              <a:t>P</a:t>
            </a:r>
            <a:r>
              <a:rPr lang="en-AU" sz="2800" i="0" dirty="0" err="1" smtClean="0"/>
              <a:t>ubococcygeus</a:t>
            </a:r>
            <a:r>
              <a:rPr lang="en-AU" sz="2800" i="0" dirty="0" smtClean="0"/>
              <a:t> </a:t>
            </a:r>
          </a:p>
          <a:p>
            <a:pPr lvl="2">
              <a:buFont typeface="Wingdings" panose="05000000000000000000" pitchFamily="2" charset="2"/>
              <a:buChar char="Ø"/>
            </a:pPr>
            <a:r>
              <a:rPr lang="en-AU" sz="2800" i="0" dirty="0" err="1" smtClean="0"/>
              <a:t>Iliococcygeus</a:t>
            </a:r>
            <a:endParaRPr lang="en-AU" sz="2800" i="0" dirty="0"/>
          </a:p>
          <a:p>
            <a:pPr lvl="2"/>
            <a:endParaRPr lang="en-AU" dirty="0" smtClean="0"/>
          </a:p>
          <a:p>
            <a:endParaRPr lang="en-AU" dirty="0" smtClean="0"/>
          </a:p>
          <a:p>
            <a:endParaRPr lang="en-AU" dirty="0"/>
          </a:p>
        </p:txBody>
      </p:sp>
    </p:spTree>
    <p:extLst>
      <p:ext uri="{BB962C8B-B14F-4D97-AF65-F5344CB8AC3E}">
        <p14:creationId xmlns:p14="http://schemas.microsoft.com/office/powerpoint/2010/main" val="23749737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20436" y="-156357"/>
            <a:ext cx="10970043" cy="7014357"/>
          </a:xfrm>
          <a:prstGeom prst="rect">
            <a:avLst/>
          </a:prstGeom>
        </p:spPr>
      </p:pic>
    </p:spTree>
    <p:extLst>
      <p:ext uri="{BB962C8B-B14F-4D97-AF65-F5344CB8AC3E}">
        <p14:creationId xmlns:p14="http://schemas.microsoft.com/office/powerpoint/2010/main" val="24817389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124" y="100288"/>
            <a:ext cx="10772775" cy="1658198"/>
          </a:xfrm>
        </p:spPr>
        <p:txBody>
          <a:bodyPr/>
          <a:lstStyle/>
          <a:p>
            <a:r>
              <a:rPr lang="en-GB" dirty="0" smtClean="0"/>
              <a:t>Levator Ani</a:t>
            </a:r>
            <a:endParaRPr lang="en-GB" dirty="0"/>
          </a:p>
        </p:txBody>
      </p:sp>
      <p:sp>
        <p:nvSpPr>
          <p:cNvPr id="3" name="Content Placeholder 2"/>
          <p:cNvSpPr>
            <a:spLocks noGrp="1"/>
          </p:cNvSpPr>
          <p:nvPr>
            <p:ph idx="1"/>
          </p:nvPr>
        </p:nvSpPr>
        <p:spPr>
          <a:xfrm>
            <a:off x="206061" y="1068947"/>
            <a:ext cx="11809927" cy="5615188"/>
          </a:xfrm>
        </p:spPr>
        <p:txBody>
          <a:bodyPr>
            <a:noAutofit/>
          </a:bodyPr>
          <a:lstStyle/>
          <a:p>
            <a:pPr marL="0" indent="0">
              <a:lnSpc>
                <a:spcPct val="250000"/>
              </a:lnSpc>
              <a:buNone/>
            </a:pPr>
            <a:r>
              <a:rPr lang="en-GB" dirty="0"/>
              <a:t>The </a:t>
            </a:r>
            <a:r>
              <a:rPr lang="en-GB" dirty="0" err="1"/>
              <a:t>levator</a:t>
            </a:r>
            <a:r>
              <a:rPr lang="en-GB" dirty="0"/>
              <a:t> </a:t>
            </a:r>
            <a:r>
              <a:rPr lang="en-GB" dirty="0" err="1"/>
              <a:t>ani</a:t>
            </a:r>
            <a:r>
              <a:rPr lang="en-GB" dirty="0"/>
              <a:t> muscle is a wide thin sheet that has </a:t>
            </a:r>
            <a:r>
              <a:rPr lang="en-GB" dirty="0" smtClean="0"/>
              <a:t>a linear </a:t>
            </a:r>
            <a:r>
              <a:rPr lang="en-GB" dirty="0">
                <a:solidFill>
                  <a:srgbClr val="C00000"/>
                </a:solidFill>
              </a:rPr>
              <a:t>origin </a:t>
            </a:r>
            <a:r>
              <a:rPr lang="en-GB" dirty="0" smtClean="0"/>
              <a:t>from</a:t>
            </a:r>
          </a:p>
          <a:p>
            <a:pPr>
              <a:lnSpc>
                <a:spcPct val="250000"/>
              </a:lnSpc>
              <a:buFont typeface="Wingdings" panose="05000000000000000000" pitchFamily="2" charset="2"/>
              <a:buChar char="§"/>
            </a:pPr>
            <a:r>
              <a:rPr lang="en-GB" dirty="0"/>
              <a:t>B</a:t>
            </a:r>
            <a:r>
              <a:rPr lang="en-GB" dirty="0" smtClean="0"/>
              <a:t>ack </a:t>
            </a:r>
            <a:r>
              <a:rPr lang="en-GB" dirty="0"/>
              <a:t>of the body of the </a:t>
            </a:r>
            <a:r>
              <a:rPr lang="en-GB" dirty="0" smtClean="0"/>
              <a:t>pubis,</a:t>
            </a:r>
          </a:p>
          <a:p>
            <a:pPr>
              <a:lnSpc>
                <a:spcPct val="250000"/>
              </a:lnSpc>
              <a:buFont typeface="Wingdings" panose="05000000000000000000" pitchFamily="2" charset="2"/>
              <a:buChar char="§"/>
            </a:pPr>
            <a:r>
              <a:rPr lang="en-GB" dirty="0" smtClean="0"/>
              <a:t>A </a:t>
            </a:r>
            <a:r>
              <a:rPr lang="en-GB" dirty="0" err="1" smtClean="0"/>
              <a:t>tendinous</a:t>
            </a:r>
            <a:r>
              <a:rPr lang="en-GB" dirty="0" smtClean="0"/>
              <a:t> </a:t>
            </a:r>
            <a:r>
              <a:rPr lang="en-GB" dirty="0"/>
              <a:t>arch formed by a thickening of the </a:t>
            </a:r>
            <a:r>
              <a:rPr lang="en-GB" dirty="0" smtClean="0"/>
              <a:t>fascia covering </a:t>
            </a:r>
            <a:r>
              <a:rPr lang="en-GB" dirty="0"/>
              <a:t>the </a:t>
            </a:r>
            <a:r>
              <a:rPr lang="en-GB" dirty="0" err="1"/>
              <a:t>obturator</a:t>
            </a:r>
            <a:r>
              <a:rPr lang="en-GB" dirty="0"/>
              <a:t> </a:t>
            </a:r>
            <a:r>
              <a:rPr lang="en-GB" dirty="0" err="1" smtClean="0"/>
              <a:t>internus</a:t>
            </a:r>
            <a:endParaRPr lang="en-GB" dirty="0" smtClean="0"/>
          </a:p>
          <a:p>
            <a:pPr>
              <a:lnSpc>
                <a:spcPct val="250000"/>
              </a:lnSpc>
              <a:buFont typeface="Wingdings" panose="05000000000000000000" pitchFamily="2" charset="2"/>
              <a:buChar char="§"/>
            </a:pPr>
            <a:r>
              <a:rPr lang="en-GB" dirty="0"/>
              <a:t>S</a:t>
            </a:r>
            <a:r>
              <a:rPr lang="en-GB" dirty="0" smtClean="0"/>
              <a:t>pine </a:t>
            </a:r>
            <a:r>
              <a:rPr lang="en-GB" dirty="0"/>
              <a:t>of </a:t>
            </a:r>
            <a:r>
              <a:rPr lang="en-GB" dirty="0" smtClean="0"/>
              <a:t>the ischium.</a:t>
            </a:r>
          </a:p>
          <a:p>
            <a:pPr marL="0" indent="0">
              <a:lnSpc>
                <a:spcPct val="250000"/>
              </a:lnSpc>
              <a:buNone/>
            </a:pPr>
            <a:r>
              <a:rPr lang="en-GB" dirty="0" smtClean="0"/>
              <a:t>From </a:t>
            </a:r>
            <a:r>
              <a:rPr lang="en-GB" dirty="0"/>
              <a:t>this extensive origin, groups </a:t>
            </a:r>
            <a:r>
              <a:rPr lang="en-GB" dirty="0" smtClean="0"/>
              <a:t>of </a:t>
            </a:r>
            <a:r>
              <a:rPr lang="en-GB" dirty="0" smtClean="0"/>
              <a:t>fibers </a:t>
            </a:r>
            <a:r>
              <a:rPr lang="en-GB" dirty="0"/>
              <a:t>sweep downward and medially to their </a:t>
            </a:r>
            <a:r>
              <a:rPr lang="en-GB" dirty="0" smtClean="0"/>
              <a:t>insertion.</a:t>
            </a:r>
            <a:endParaRPr lang="en-GB" dirty="0"/>
          </a:p>
        </p:txBody>
      </p:sp>
    </p:spTree>
    <p:extLst>
      <p:ext uri="{BB962C8B-B14F-4D97-AF65-F5344CB8AC3E}">
        <p14:creationId xmlns:p14="http://schemas.microsoft.com/office/powerpoint/2010/main" val="34815797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21992" y="-193183"/>
            <a:ext cx="10049962" cy="7051183"/>
          </a:xfrm>
          <a:prstGeom prst="rect">
            <a:avLst/>
          </a:prstGeom>
        </p:spPr>
      </p:pic>
    </p:spTree>
    <p:extLst>
      <p:ext uri="{BB962C8B-B14F-4D97-AF65-F5344CB8AC3E}">
        <p14:creationId xmlns:p14="http://schemas.microsoft.com/office/powerpoint/2010/main" val="17674190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46220" y="1"/>
            <a:ext cx="9929611" cy="6858000"/>
          </a:xfrm>
          <a:prstGeom prst="rect">
            <a:avLst/>
          </a:prstGeom>
        </p:spPr>
      </p:pic>
    </p:spTree>
    <p:extLst>
      <p:ext uri="{BB962C8B-B14F-4D97-AF65-F5344CB8AC3E}">
        <p14:creationId xmlns:p14="http://schemas.microsoft.com/office/powerpoint/2010/main" val="32821564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04552" y="-56544"/>
            <a:ext cx="9620517" cy="6914544"/>
          </a:xfrm>
          <a:prstGeom prst="rect">
            <a:avLst/>
          </a:prstGeom>
        </p:spPr>
      </p:pic>
    </p:spTree>
    <p:extLst>
      <p:ext uri="{BB962C8B-B14F-4D97-AF65-F5344CB8AC3E}">
        <p14:creationId xmlns:p14="http://schemas.microsoft.com/office/powerpoint/2010/main" val="6332948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Levator Ani (</a:t>
            </a:r>
            <a:r>
              <a:rPr lang="en-GB" dirty="0"/>
              <a:t>Anterior </a:t>
            </a:r>
            <a:r>
              <a:rPr lang="en-GB" dirty="0" err="1" smtClean="0"/>
              <a:t>fibers</a:t>
            </a:r>
            <a:r>
              <a:rPr lang="en-GB" dirty="0" smtClean="0"/>
              <a:t>) </a:t>
            </a:r>
            <a:endParaRPr lang="en-GB" dirty="0"/>
          </a:p>
        </p:txBody>
      </p:sp>
      <p:sp>
        <p:nvSpPr>
          <p:cNvPr id="3" name="Content Placeholder 2"/>
          <p:cNvSpPr>
            <a:spLocks noGrp="1"/>
          </p:cNvSpPr>
          <p:nvPr>
            <p:ph idx="1"/>
          </p:nvPr>
        </p:nvSpPr>
        <p:spPr>
          <a:xfrm>
            <a:off x="265210" y="1645434"/>
            <a:ext cx="9651522" cy="4819760"/>
          </a:xfrm>
        </p:spPr>
        <p:txBody>
          <a:bodyPr>
            <a:normAutofit fontScale="92500" lnSpcReduction="20000"/>
          </a:bodyPr>
          <a:lstStyle/>
          <a:p>
            <a:pPr marL="0" indent="0">
              <a:lnSpc>
                <a:spcPct val="250000"/>
              </a:lnSpc>
              <a:buNone/>
            </a:pPr>
            <a:r>
              <a:rPr lang="en-GB" sz="2600" b="1" dirty="0" smtClean="0"/>
              <a:t>The </a:t>
            </a:r>
            <a:r>
              <a:rPr lang="en-GB" sz="2600" b="1" dirty="0" err="1"/>
              <a:t>levator</a:t>
            </a:r>
            <a:r>
              <a:rPr lang="en-GB" sz="2600" b="1" dirty="0"/>
              <a:t> </a:t>
            </a:r>
            <a:r>
              <a:rPr lang="en-GB" sz="2600" b="1" dirty="0" err="1"/>
              <a:t>prostatae</a:t>
            </a:r>
            <a:r>
              <a:rPr lang="en-GB" sz="2600" b="1" dirty="0"/>
              <a:t> or </a:t>
            </a:r>
            <a:r>
              <a:rPr lang="en-GB" sz="2600" b="1" dirty="0" smtClean="0"/>
              <a:t>sphincter </a:t>
            </a:r>
            <a:r>
              <a:rPr lang="en-GB" sz="2600" b="1" dirty="0" err="1" smtClean="0"/>
              <a:t>vaginae</a:t>
            </a:r>
            <a:r>
              <a:rPr lang="en-GB" sz="2600" b="1" dirty="0" smtClean="0"/>
              <a:t> </a:t>
            </a:r>
          </a:p>
          <a:p>
            <a:pPr marL="0" indent="0">
              <a:lnSpc>
                <a:spcPct val="250000"/>
              </a:lnSpc>
              <a:buNone/>
            </a:pPr>
            <a:r>
              <a:rPr lang="en-GB" dirty="0" smtClean="0"/>
              <a:t>form </a:t>
            </a:r>
            <a:r>
              <a:rPr lang="en-GB" dirty="0"/>
              <a:t>a sling around the prostate or </a:t>
            </a:r>
            <a:r>
              <a:rPr lang="en-GB" dirty="0" smtClean="0"/>
              <a:t>vagina</a:t>
            </a:r>
          </a:p>
          <a:p>
            <a:pPr>
              <a:lnSpc>
                <a:spcPct val="250000"/>
              </a:lnSpc>
              <a:buFont typeface="Wingdings" panose="05000000000000000000" pitchFamily="2" charset="2"/>
              <a:buChar char="§"/>
            </a:pPr>
            <a:r>
              <a:rPr lang="en-GB" dirty="0" smtClean="0"/>
              <a:t>inserted </a:t>
            </a:r>
            <a:r>
              <a:rPr lang="en-GB" dirty="0"/>
              <a:t>into a mass of </a:t>
            </a:r>
            <a:r>
              <a:rPr lang="en-GB" dirty="0" err="1"/>
              <a:t>fbrous</a:t>
            </a:r>
            <a:r>
              <a:rPr lang="en-GB" dirty="0"/>
              <a:t> tissue, called the </a:t>
            </a:r>
            <a:r>
              <a:rPr lang="en-GB" dirty="0" err="1"/>
              <a:t>perineal</a:t>
            </a:r>
            <a:r>
              <a:rPr lang="en-GB" dirty="0"/>
              <a:t> </a:t>
            </a:r>
            <a:r>
              <a:rPr lang="en-GB" dirty="0" smtClean="0"/>
              <a:t>body.</a:t>
            </a:r>
          </a:p>
          <a:p>
            <a:pPr>
              <a:lnSpc>
                <a:spcPct val="250000"/>
              </a:lnSpc>
              <a:buFont typeface="Wingdings" panose="05000000000000000000" pitchFamily="2" charset="2"/>
              <a:buChar char="§"/>
            </a:pPr>
            <a:r>
              <a:rPr lang="en-GB" dirty="0" smtClean="0"/>
              <a:t>The </a:t>
            </a:r>
            <a:r>
              <a:rPr lang="en-GB" dirty="0" err="1" smtClean="0"/>
              <a:t>levator</a:t>
            </a:r>
            <a:r>
              <a:rPr lang="en-GB" dirty="0" smtClean="0"/>
              <a:t> </a:t>
            </a:r>
            <a:r>
              <a:rPr lang="en-GB" dirty="0" err="1"/>
              <a:t>prostatae</a:t>
            </a:r>
            <a:r>
              <a:rPr lang="en-GB" dirty="0"/>
              <a:t> support the prostate and stabilize the </a:t>
            </a:r>
            <a:r>
              <a:rPr lang="en-GB" dirty="0" err="1"/>
              <a:t>perineal</a:t>
            </a:r>
            <a:r>
              <a:rPr lang="en-GB" dirty="0"/>
              <a:t> </a:t>
            </a:r>
            <a:r>
              <a:rPr lang="en-GB" dirty="0" smtClean="0"/>
              <a:t>body.</a:t>
            </a:r>
          </a:p>
          <a:p>
            <a:pPr>
              <a:lnSpc>
                <a:spcPct val="250000"/>
              </a:lnSpc>
              <a:buFont typeface="Wingdings" panose="05000000000000000000" pitchFamily="2" charset="2"/>
              <a:buChar char="§"/>
            </a:pPr>
            <a:r>
              <a:rPr lang="en-GB" dirty="0" smtClean="0"/>
              <a:t>The </a:t>
            </a:r>
            <a:r>
              <a:rPr lang="en-GB" dirty="0"/>
              <a:t>sphincter </a:t>
            </a:r>
            <a:r>
              <a:rPr lang="en-GB" dirty="0" err="1"/>
              <a:t>vaginae</a:t>
            </a:r>
            <a:r>
              <a:rPr lang="en-GB" dirty="0"/>
              <a:t> constrict the vagina and </a:t>
            </a:r>
            <a:r>
              <a:rPr lang="en-GB" dirty="0" smtClean="0"/>
              <a:t>stabilize the </a:t>
            </a:r>
            <a:r>
              <a:rPr lang="en-GB" dirty="0" err="1"/>
              <a:t>perineal</a:t>
            </a:r>
            <a:r>
              <a:rPr lang="en-GB" dirty="0"/>
              <a:t> body</a:t>
            </a:r>
          </a:p>
        </p:txBody>
      </p:sp>
    </p:spTree>
    <p:extLst>
      <p:ext uri="{BB962C8B-B14F-4D97-AF65-F5344CB8AC3E}">
        <p14:creationId xmlns:p14="http://schemas.microsoft.com/office/powerpoint/2010/main" val="17056785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21992" y="-193183"/>
            <a:ext cx="10049962" cy="7051183"/>
          </a:xfrm>
          <a:prstGeom prst="rect">
            <a:avLst/>
          </a:prstGeom>
        </p:spPr>
      </p:pic>
    </p:spTree>
    <p:extLst>
      <p:ext uri="{BB962C8B-B14F-4D97-AF65-F5344CB8AC3E}">
        <p14:creationId xmlns:p14="http://schemas.microsoft.com/office/powerpoint/2010/main" val="4659150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04552" y="-56544"/>
            <a:ext cx="9620517" cy="6914544"/>
          </a:xfrm>
          <a:prstGeom prst="rect">
            <a:avLst/>
          </a:prstGeom>
        </p:spPr>
      </p:pic>
    </p:spTree>
    <p:extLst>
      <p:ext uri="{BB962C8B-B14F-4D97-AF65-F5344CB8AC3E}">
        <p14:creationId xmlns:p14="http://schemas.microsoft.com/office/powerpoint/2010/main" val="7012237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072" y="164682"/>
            <a:ext cx="10772775" cy="1658198"/>
          </a:xfrm>
        </p:spPr>
        <p:txBody>
          <a:bodyPr/>
          <a:lstStyle/>
          <a:p>
            <a:r>
              <a:rPr lang="en-GB" dirty="0"/>
              <a:t>Levator Ani </a:t>
            </a:r>
            <a:r>
              <a:rPr lang="en-GB" dirty="0" smtClean="0"/>
              <a:t>(Intermediate </a:t>
            </a:r>
            <a:r>
              <a:rPr lang="en-GB" dirty="0" err="1"/>
              <a:t>fibers</a:t>
            </a:r>
            <a:r>
              <a:rPr lang="en-GB" dirty="0"/>
              <a:t>) </a:t>
            </a:r>
          </a:p>
        </p:txBody>
      </p:sp>
      <p:sp>
        <p:nvSpPr>
          <p:cNvPr id="3" name="Content Placeholder 2"/>
          <p:cNvSpPr>
            <a:spLocks noGrp="1"/>
          </p:cNvSpPr>
          <p:nvPr>
            <p:ph idx="1"/>
          </p:nvPr>
        </p:nvSpPr>
        <p:spPr>
          <a:xfrm>
            <a:off x="586503" y="1638189"/>
            <a:ext cx="11171907" cy="4846320"/>
          </a:xfrm>
        </p:spPr>
        <p:txBody>
          <a:bodyPr>
            <a:normAutofit/>
          </a:bodyPr>
          <a:lstStyle/>
          <a:p>
            <a:pPr>
              <a:lnSpc>
                <a:spcPct val="250000"/>
              </a:lnSpc>
            </a:pPr>
            <a:r>
              <a:rPr lang="en-GB" b="1" dirty="0" smtClean="0">
                <a:latin typeface="+mj-lt"/>
              </a:rPr>
              <a:t>The </a:t>
            </a:r>
            <a:r>
              <a:rPr lang="en-GB" b="1" dirty="0" err="1">
                <a:latin typeface="+mj-lt"/>
              </a:rPr>
              <a:t>P</a:t>
            </a:r>
            <a:r>
              <a:rPr lang="en-GB" b="1" dirty="0" err="1" smtClean="0">
                <a:latin typeface="+mj-lt"/>
              </a:rPr>
              <a:t>uborectalis</a:t>
            </a:r>
            <a:r>
              <a:rPr lang="en-GB" b="1" dirty="0" smtClean="0">
                <a:latin typeface="+mj-lt"/>
              </a:rPr>
              <a:t> </a:t>
            </a:r>
            <a:r>
              <a:rPr lang="en-GB" b="1" dirty="0" smtClean="0">
                <a:latin typeface="+mj-lt"/>
              </a:rPr>
              <a:t>&amp; </a:t>
            </a:r>
            <a:r>
              <a:rPr lang="en-GB" b="1" dirty="0" err="1" smtClean="0">
                <a:latin typeface="+mj-lt"/>
              </a:rPr>
              <a:t>Pubococcygeus</a:t>
            </a:r>
            <a:endParaRPr lang="en-GB" b="1" dirty="0" smtClean="0">
              <a:latin typeface="+mj-lt"/>
            </a:endParaRPr>
          </a:p>
          <a:p>
            <a:pPr>
              <a:lnSpc>
                <a:spcPct val="250000"/>
              </a:lnSpc>
              <a:buFont typeface="Arial" panose="020B0604020202020204" pitchFamily="34" charset="0"/>
              <a:buChar char="•"/>
            </a:pPr>
            <a:r>
              <a:rPr lang="en-GB" dirty="0" smtClean="0">
                <a:latin typeface="+mj-lt"/>
              </a:rPr>
              <a:t> </a:t>
            </a:r>
            <a:r>
              <a:rPr lang="en-GB" dirty="0">
                <a:latin typeface="+mj-lt"/>
              </a:rPr>
              <a:t>F</a:t>
            </a:r>
            <a:r>
              <a:rPr lang="en-GB" dirty="0" smtClean="0">
                <a:latin typeface="+mj-lt"/>
              </a:rPr>
              <a:t>orms </a:t>
            </a:r>
            <a:r>
              <a:rPr lang="en-GB" dirty="0" smtClean="0">
                <a:latin typeface="+mj-lt"/>
              </a:rPr>
              <a:t>a sling </a:t>
            </a:r>
            <a:r>
              <a:rPr lang="en-GB" dirty="0">
                <a:latin typeface="+mj-lt"/>
              </a:rPr>
              <a:t>around the junction of the rectum and </a:t>
            </a:r>
            <a:r>
              <a:rPr lang="en-GB" dirty="0" smtClean="0">
                <a:latin typeface="+mj-lt"/>
              </a:rPr>
              <a:t>anal canal.</a:t>
            </a:r>
          </a:p>
          <a:p>
            <a:pPr>
              <a:lnSpc>
                <a:spcPct val="250000"/>
              </a:lnSpc>
              <a:buFont typeface="Arial" panose="020B0604020202020204" pitchFamily="34" charset="0"/>
              <a:buChar char="•"/>
            </a:pPr>
            <a:r>
              <a:rPr lang="en-GB" dirty="0" smtClean="0">
                <a:latin typeface="+mj-lt"/>
              </a:rPr>
              <a:t>The </a:t>
            </a:r>
            <a:r>
              <a:rPr lang="en-GB" dirty="0" err="1">
                <a:latin typeface="+mj-lt"/>
              </a:rPr>
              <a:t>pubococcygeus</a:t>
            </a:r>
            <a:r>
              <a:rPr lang="en-GB" dirty="0">
                <a:latin typeface="+mj-lt"/>
              </a:rPr>
              <a:t> passes posteriorly to </a:t>
            </a:r>
            <a:r>
              <a:rPr lang="en-GB" dirty="0" smtClean="0">
                <a:latin typeface="+mj-lt"/>
              </a:rPr>
              <a:t>be inserted </a:t>
            </a:r>
            <a:r>
              <a:rPr lang="en-GB" dirty="0">
                <a:latin typeface="+mj-lt"/>
              </a:rPr>
              <a:t>into a small </a:t>
            </a:r>
            <a:r>
              <a:rPr lang="en-GB" dirty="0" smtClean="0">
                <a:latin typeface="+mj-lt"/>
              </a:rPr>
              <a:t>fibrous </a:t>
            </a:r>
            <a:r>
              <a:rPr lang="en-GB" dirty="0">
                <a:latin typeface="+mj-lt"/>
              </a:rPr>
              <a:t>mass, called the anococcygeal body, between the tip of the coccyx and the </a:t>
            </a:r>
            <a:r>
              <a:rPr lang="en-GB" dirty="0" smtClean="0">
                <a:latin typeface="+mj-lt"/>
              </a:rPr>
              <a:t>anal canal</a:t>
            </a:r>
            <a:endParaRPr lang="en-GB" dirty="0">
              <a:latin typeface="+mj-lt"/>
            </a:endParaRPr>
          </a:p>
        </p:txBody>
      </p:sp>
    </p:spTree>
    <p:extLst>
      <p:ext uri="{BB962C8B-B14F-4D97-AF65-F5344CB8AC3E}">
        <p14:creationId xmlns:p14="http://schemas.microsoft.com/office/powerpoint/2010/main" val="38760996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90444" y="0"/>
            <a:ext cx="7824475" cy="6858000"/>
          </a:xfrm>
          <a:prstGeom prst="rect">
            <a:avLst/>
          </a:prstGeom>
        </p:spPr>
      </p:pic>
    </p:spTree>
    <p:extLst>
      <p:ext uri="{BB962C8B-B14F-4D97-AF65-F5344CB8AC3E}">
        <p14:creationId xmlns:p14="http://schemas.microsoft.com/office/powerpoint/2010/main" val="30101139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Pubo-Rectalis</a:t>
            </a:r>
            <a:endParaRPr lang="en-GB" dirty="0"/>
          </a:p>
        </p:txBody>
      </p:sp>
      <p:sp>
        <p:nvSpPr>
          <p:cNvPr id="3" name="Content Placeholder 2"/>
          <p:cNvSpPr>
            <a:spLocks noGrp="1"/>
          </p:cNvSpPr>
          <p:nvPr>
            <p:ph idx="1"/>
          </p:nvPr>
        </p:nvSpPr>
        <p:spPr>
          <a:xfrm>
            <a:off x="677333" y="2160589"/>
            <a:ext cx="11248504" cy="4600819"/>
          </a:xfrm>
        </p:spPr>
        <p:txBody>
          <a:bodyPr>
            <a:normAutofit fontScale="92500" lnSpcReduction="10000"/>
          </a:bodyPr>
          <a:lstStyle/>
          <a:p>
            <a:pPr>
              <a:lnSpc>
                <a:spcPct val="250000"/>
              </a:lnSpc>
            </a:pPr>
            <a:r>
              <a:rPr lang="en-GB" dirty="0"/>
              <a:t>It is fibres of the two </a:t>
            </a:r>
            <a:r>
              <a:rPr lang="en-GB" dirty="0" err="1"/>
              <a:t>levator</a:t>
            </a:r>
            <a:r>
              <a:rPr lang="en-GB" dirty="0"/>
              <a:t> </a:t>
            </a:r>
            <a:r>
              <a:rPr lang="en-GB" dirty="0" err="1"/>
              <a:t>ani</a:t>
            </a:r>
            <a:r>
              <a:rPr lang="en-GB" dirty="0"/>
              <a:t> muscles, forming a sling around the junction of rectum &amp; anal canal.</a:t>
            </a:r>
          </a:p>
          <a:p>
            <a:pPr>
              <a:lnSpc>
                <a:spcPct val="250000"/>
              </a:lnSpc>
            </a:pPr>
            <a:r>
              <a:rPr lang="en-GB" dirty="0"/>
              <a:t>It is attached in front to pubic bones.</a:t>
            </a:r>
          </a:p>
          <a:p>
            <a:pPr>
              <a:lnSpc>
                <a:spcPct val="250000"/>
              </a:lnSpc>
            </a:pPr>
            <a:r>
              <a:rPr lang="en-GB" dirty="0"/>
              <a:t>At the junction of rectum &amp; anal canal, the internal sphincter, deep part of external sphincter &amp; </a:t>
            </a:r>
            <a:r>
              <a:rPr lang="en-GB" dirty="0" err="1"/>
              <a:t>puborectalis</a:t>
            </a:r>
            <a:r>
              <a:rPr lang="en-GB" dirty="0"/>
              <a:t> muscles form a ring called </a:t>
            </a:r>
            <a:r>
              <a:rPr lang="en-GB" dirty="0" err="1"/>
              <a:t>anorectal</a:t>
            </a:r>
            <a:r>
              <a:rPr lang="en-GB" dirty="0"/>
              <a:t> ring which can be felt on rectal examination.</a:t>
            </a:r>
          </a:p>
          <a:p>
            <a:pPr marL="0" indent="0">
              <a:buNone/>
            </a:pPr>
            <a:endParaRPr lang="en-GB" dirty="0"/>
          </a:p>
        </p:txBody>
      </p:sp>
    </p:spTree>
    <p:extLst>
      <p:ext uri="{BB962C8B-B14F-4D97-AF65-F5344CB8AC3E}">
        <p14:creationId xmlns:p14="http://schemas.microsoft.com/office/powerpoint/2010/main" val="24687703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Pubo-Rectalis</a:t>
            </a:r>
            <a:endParaRPr lang="en-AU" dirty="0"/>
          </a:p>
        </p:txBody>
      </p:sp>
      <p:sp>
        <p:nvSpPr>
          <p:cNvPr id="3" name="Content Placeholder 2"/>
          <p:cNvSpPr>
            <a:spLocks noGrp="1"/>
          </p:cNvSpPr>
          <p:nvPr>
            <p:ph idx="1"/>
          </p:nvPr>
        </p:nvSpPr>
        <p:spPr>
          <a:xfrm>
            <a:off x="136422" y="1926822"/>
            <a:ext cx="11892446" cy="4931178"/>
          </a:xfrm>
        </p:spPr>
        <p:txBody>
          <a:bodyPr>
            <a:normAutofit/>
          </a:bodyPr>
          <a:lstStyle/>
          <a:p>
            <a:pPr lvl="1">
              <a:lnSpc>
                <a:spcPct val="200000"/>
              </a:lnSpc>
              <a:buFont typeface="Arial" panose="020B0604020202020204" pitchFamily="34" charset="0"/>
              <a:buChar char="•"/>
            </a:pPr>
            <a:r>
              <a:rPr lang="en-AU" dirty="0" smtClean="0"/>
              <a:t>PR </a:t>
            </a:r>
            <a:r>
              <a:rPr lang="en-AU" dirty="0"/>
              <a:t>creates a U-shaped sling around the </a:t>
            </a:r>
            <a:r>
              <a:rPr lang="en-AU" dirty="0" err="1"/>
              <a:t>anorectal</a:t>
            </a:r>
            <a:r>
              <a:rPr lang="en-AU" dirty="0"/>
              <a:t> </a:t>
            </a:r>
            <a:r>
              <a:rPr lang="en-AU" dirty="0" smtClean="0"/>
              <a:t>junction.</a:t>
            </a:r>
          </a:p>
          <a:p>
            <a:pPr lvl="1">
              <a:lnSpc>
                <a:spcPct val="200000"/>
              </a:lnSpc>
              <a:buFont typeface="Arial" panose="020B0604020202020204" pitchFamily="34" charset="0"/>
              <a:buChar char="•"/>
            </a:pPr>
            <a:r>
              <a:rPr lang="en-AU" dirty="0" smtClean="0"/>
              <a:t>When </a:t>
            </a:r>
            <a:r>
              <a:rPr lang="en-AU" dirty="0"/>
              <a:t>it </a:t>
            </a:r>
            <a:r>
              <a:rPr lang="en-AU" dirty="0" smtClean="0"/>
              <a:t>relaxes, </a:t>
            </a:r>
            <a:r>
              <a:rPr lang="en-AU" dirty="0"/>
              <a:t>it </a:t>
            </a:r>
            <a:r>
              <a:rPr lang="en-AU" dirty="0" smtClean="0"/>
              <a:t>allow </a:t>
            </a:r>
            <a:r>
              <a:rPr lang="en-AU" dirty="0"/>
              <a:t>widening of the </a:t>
            </a:r>
            <a:r>
              <a:rPr lang="en-AU" dirty="0" smtClean="0"/>
              <a:t>anorectal </a:t>
            </a:r>
            <a:r>
              <a:rPr lang="en-AU" dirty="0"/>
              <a:t>angle for bowels to </a:t>
            </a:r>
            <a:r>
              <a:rPr lang="en-AU" dirty="0" smtClean="0"/>
              <a:t>open.</a:t>
            </a:r>
          </a:p>
          <a:p>
            <a:pPr lvl="1">
              <a:lnSpc>
                <a:spcPct val="200000"/>
              </a:lnSpc>
              <a:buFont typeface="Arial" panose="020B0604020202020204" pitchFamily="34" charset="0"/>
              <a:buChar char="•"/>
            </a:pPr>
            <a:r>
              <a:rPr lang="en-AU" dirty="0" smtClean="0"/>
              <a:t>Therefore it is important </a:t>
            </a:r>
            <a:r>
              <a:rPr lang="en-AU" dirty="0"/>
              <a:t>in maintaining faecal control (by contracting) and allowing defecation (by relaxing). </a:t>
            </a:r>
          </a:p>
          <a:p>
            <a:pPr lvl="1">
              <a:lnSpc>
                <a:spcPct val="200000"/>
              </a:lnSpc>
              <a:buFont typeface="Arial" panose="020B0604020202020204" pitchFamily="34" charset="0"/>
              <a:buChar char="•"/>
            </a:pPr>
            <a:r>
              <a:rPr lang="en-AU" dirty="0" smtClean="0"/>
              <a:t>Can </a:t>
            </a:r>
            <a:r>
              <a:rPr lang="en-AU" dirty="0"/>
              <a:t>cause chronic constipation if overactive.</a:t>
            </a:r>
          </a:p>
          <a:p>
            <a:pPr lvl="1"/>
            <a:endParaRPr lang="en-AU" dirty="0"/>
          </a:p>
        </p:txBody>
      </p:sp>
    </p:spTree>
    <p:extLst>
      <p:ext uri="{BB962C8B-B14F-4D97-AF65-F5344CB8AC3E}">
        <p14:creationId xmlns:p14="http://schemas.microsoft.com/office/powerpoint/2010/main" val="24115706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Levator Ani (Posterior </a:t>
            </a:r>
            <a:r>
              <a:rPr lang="en-GB" dirty="0" err="1"/>
              <a:t>f</a:t>
            </a:r>
            <a:r>
              <a:rPr lang="en-GB" dirty="0" err="1" smtClean="0"/>
              <a:t>ibers</a:t>
            </a:r>
            <a:r>
              <a:rPr lang="en-GB" dirty="0" smtClean="0"/>
              <a:t>)</a:t>
            </a:r>
            <a:endParaRPr lang="en-GB" dirty="0"/>
          </a:p>
        </p:txBody>
      </p:sp>
      <p:sp>
        <p:nvSpPr>
          <p:cNvPr id="3" name="Content Placeholder 2"/>
          <p:cNvSpPr>
            <a:spLocks noGrp="1"/>
          </p:cNvSpPr>
          <p:nvPr>
            <p:ph idx="1"/>
          </p:nvPr>
        </p:nvSpPr>
        <p:spPr/>
        <p:txBody>
          <a:bodyPr/>
          <a:lstStyle/>
          <a:p>
            <a:pPr>
              <a:lnSpc>
                <a:spcPct val="250000"/>
              </a:lnSpc>
            </a:pPr>
            <a:r>
              <a:rPr lang="en-GB" sz="3200" b="1" dirty="0" smtClean="0"/>
              <a:t>The </a:t>
            </a:r>
            <a:r>
              <a:rPr lang="en-GB" sz="3200" b="1" dirty="0" err="1"/>
              <a:t>iliococcygeus</a:t>
            </a:r>
            <a:r>
              <a:rPr lang="en-GB" sz="3200" b="1" dirty="0"/>
              <a:t> </a:t>
            </a:r>
            <a:endParaRPr lang="en-GB" sz="3200" b="1" dirty="0" smtClean="0"/>
          </a:p>
          <a:p>
            <a:pPr>
              <a:lnSpc>
                <a:spcPct val="250000"/>
              </a:lnSpc>
              <a:buFont typeface="Arial" panose="020B0604020202020204" pitchFamily="34" charset="0"/>
              <a:buChar char="•"/>
            </a:pPr>
            <a:r>
              <a:rPr lang="en-GB" dirty="0" smtClean="0"/>
              <a:t>is </a:t>
            </a:r>
            <a:r>
              <a:rPr lang="en-GB" dirty="0"/>
              <a:t>inserted into </a:t>
            </a:r>
            <a:r>
              <a:rPr lang="en-GB" dirty="0" smtClean="0"/>
              <a:t>the </a:t>
            </a:r>
            <a:r>
              <a:rPr lang="en-GB" dirty="0" err="1" smtClean="0"/>
              <a:t>anococcygeal</a:t>
            </a:r>
            <a:r>
              <a:rPr lang="en-GB" dirty="0" smtClean="0"/>
              <a:t> </a:t>
            </a:r>
            <a:r>
              <a:rPr lang="en-GB" dirty="0"/>
              <a:t>body and the coccyx.</a:t>
            </a:r>
          </a:p>
        </p:txBody>
      </p:sp>
    </p:spTree>
    <p:extLst>
      <p:ext uri="{BB962C8B-B14F-4D97-AF65-F5344CB8AC3E}">
        <p14:creationId xmlns:p14="http://schemas.microsoft.com/office/powerpoint/2010/main" val="42446843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90444" y="0"/>
            <a:ext cx="7824475" cy="6858000"/>
          </a:xfrm>
          <a:prstGeom prst="rect">
            <a:avLst/>
          </a:prstGeom>
        </p:spPr>
      </p:pic>
    </p:spTree>
    <p:extLst>
      <p:ext uri="{BB962C8B-B14F-4D97-AF65-F5344CB8AC3E}">
        <p14:creationId xmlns:p14="http://schemas.microsoft.com/office/powerpoint/2010/main" val="11090835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Levator Ani</a:t>
            </a:r>
            <a:endParaRPr lang="en-GB" dirty="0"/>
          </a:p>
        </p:txBody>
      </p:sp>
      <p:sp>
        <p:nvSpPr>
          <p:cNvPr id="3" name="Content Placeholder 2"/>
          <p:cNvSpPr>
            <a:spLocks noGrp="1"/>
          </p:cNvSpPr>
          <p:nvPr>
            <p:ph idx="1"/>
          </p:nvPr>
        </p:nvSpPr>
        <p:spPr>
          <a:xfrm>
            <a:off x="676656" y="2011680"/>
            <a:ext cx="10753725" cy="4659576"/>
          </a:xfrm>
        </p:spPr>
        <p:txBody>
          <a:bodyPr>
            <a:normAutofit fontScale="92500" lnSpcReduction="10000"/>
          </a:bodyPr>
          <a:lstStyle/>
          <a:p>
            <a:pPr lvl="1">
              <a:lnSpc>
                <a:spcPct val="110000"/>
              </a:lnSpc>
            </a:pPr>
            <a:r>
              <a:rPr lang="en-GB" sz="3200" b="1" dirty="0" smtClean="0"/>
              <a:t>Nerve Supply:</a:t>
            </a:r>
          </a:p>
          <a:p>
            <a:pPr lvl="1">
              <a:lnSpc>
                <a:spcPct val="110000"/>
              </a:lnSpc>
              <a:buFont typeface="Wingdings" panose="05000000000000000000" pitchFamily="2" charset="2"/>
              <a:buChar char="§"/>
            </a:pPr>
            <a:r>
              <a:rPr lang="en-GB" dirty="0"/>
              <a:t>The </a:t>
            </a:r>
            <a:r>
              <a:rPr lang="en-GB" dirty="0" err="1"/>
              <a:t>perineal</a:t>
            </a:r>
            <a:r>
              <a:rPr lang="en-GB" dirty="0"/>
              <a:t> branch of the </a:t>
            </a:r>
            <a:r>
              <a:rPr lang="en-GB" dirty="0" smtClean="0"/>
              <a:t>fourth sacral </a:t>
            </a:r>
            <a:r>
              <a:rPr lang="en-GB" dirty="0"/>
              <a:t>nerve and </a:t>
            </a:r>
            <a:endParaRPr lang="en-GB" dirty="0" smtClean="0"/>
          </a:p>
          <a:p>
            <a:pPr lvl="1">
              <a:lnSpc>
                <a:spcPct val="110000"/>
              </a:lnSpc>
              <a:buFont typeface="Wingdings" panose="05000000000000000000" pitchFamily="2" charset="2"/>
              <a:buChar char="§"/>
            </a:pPr>
            <a:r>
              <a:rPr lang="en-GB" dirty="0"/>
              <a:t>T</a:t>
            </a:r>
            <a:r>
              <a:rPr lang="en-GB" dirty="0" smtClean="0"/>
              <a:t>he </a:t>
            </a:r>
            <a:r>
              <a:rPr lang="en-GB" dirty="0" err="1"/>
              <a:t>perineal</a:t>
            </a:r>
            <a:r>
              <a:rPr lang="en-GB" dirty="0"/>
              <a:t> branch of </a:t>
            </a:r>
            <a:r>
              <a:rPr lang="en-GB" dirty="0" smtClean="0"/>
              <a:t>the </a:t>
            </a:r>
            <a:r>
              <a:rPr lang="en-GB" dirty="0" err="1" smtClean="0"/>
              <a:t>pudendal</a:t>
            </a:r>
            <a:r>
              <a:rPr lang="en-GB" dirty="0" smtClean="0"/>
              <a:t> nerve</a:t>
            </a:r>
          </a:p>
          <a:p>
            <a:pPr marL="256032" lvl="1" indent="0">
              <a:lnSpc>
                <a:spcPct val="110000"/>
              </a:lnSpc>
              <a:buNone/>
            </a:pPr>
            <a:endParaRPr lang="en-GB" dirty="0"/>
          </a:p>
          <a:p>
            <a:pPr marL="256032" lvl="1" indent="0">
              <a:lnSpc>
                <a:spcPct val="110000"/>
              </a:lnSpc>
              <a:buNone/>
            </a:pPr>
            <a:r>
              <a:rPr lang="en-GB" sz="3200" b="1" dirty="0" smtClean="0"/>
              <a:t>Action:</a:t>
            </a:r>
          </a:p>
          <a:p>
            <a:pPr lvl="1">
              <a:lnSpc>
                <a:spcPct val="110000"/>
              </a:lnSpc>
              <a:buFont typeface="Wingdings" panose="05000000000000000000" pitchFamily="2" charset="2"/>
              <a:buChar char="§"/>
            </a:pPr>
            <a:r>
              <a:rPr lang="en-GB" dirty="0" smtClean="0"/>
              <a:t>Efficient </a:t>
            </a:r>
            <a:r>
              <a:rPr lang="en-GB" dirty="0"/>
              <a:t>muscular sling that supports </a:t>
            </a:r>
            <a:r>
              <a:rPr lang="en-GB" dirty="0" smtClean="0"/>
              <a:t>and maintains </a:t>
            </a:r>
            <a:r>
              <a:rPr lang="en-GB" dirty="0"/>
              <a:t>the pelvic viscera in </a:t>
            </a:r>
            <a:r>
              <a:rPr lang="en-GB" dirty="0" smtClean="0"/>
              <a:t>position.</a:t>
            </a:r>
          </a:p>
          <a:p>
            <a:pPr lvl="1">
              <a:lnSpc>
                <a:spcPct val="110000"/>
              </a:lnSpc>
              <a:buFont typeface="Wingdings" panose="05000000000000000000" pitchFamily="2" charset="2"/>
              <a:buChar char="§"/>
            </a:pPr>
            <a:r>
              <a:rPr lang="en-GB" dirty="0" smtClean="0"/>
              <a:t>They </a:t>
            </a:r>
            <a:r>
              <a:rPr lang="en-GB" dirty="0"/>
              <a:t>resist </a:t>
            </a:r>
            <a:r>
              <a:rPr lang="en-GB" dirty="0" smtClean="0"/>
              <a:t>the </a:t>
            </a:r>
            <a:r>
              <a:rPr lang="en-GB" dirty="0"/>
              <a:t>rise in </a:t>
            </a:r>
            <a:r>
              <a:rPr lang="en-GB" dirty="0" smtClean="0"/>
              <a:t>intra-pelvic </a:t>
            </a:r>
            <a:r>
              <a:rPr lang="en-GB" dirty="0"/>
              <a:t>pressure during the </a:t>
            </a:r>
            <a:r>
              <a:rPr lang="en-GB" dirty="0" smtClean="0"/>
              <a:t>straining and </a:t>
            </a:r>
            <a:r>
              <a:rPr lang="en-GB" dirty="0"/>
              <a:t>expulsive efforts of the abdominal </a:t>
            </a:r>
            <a:r>
              <a:rPr lang="en-GB" dirty="0" smtClean="0"/>
              <a:t>muscles.</a:t>
            </a:r>
          </a:p>
          <a:p>
            <a:pPr lvl="1">
              <a:lnSpc>
                <a:spcPct val="110000"/>
              </a:lnSpc>
              <a:buFont typeface="Wingdings" panose="05000000000000000000" pitchFamily="2" charset="2"/>
              <a:buChar char="§"/>
            </a:pPr>
            <a:r>
              <a:rPr lang="en-GB" dirty="0" smtClean="0"/>
              <a:t>They </a:t>
            </a:r>
            <a:r>
              <a:rPr lang="en-GB" dirty="0"/>
              <a:t>also have an </a:t>
            </a:r>
            <a:r>
              <a:rPr lang="en-GB" dirty="0" smtClean="0"/>
              <a:t>important sphincter </a:t>
            </a:r>
            <a:r>
              <a:rPr lang="en-GB" dirty="0"/>
              <a:t>action on the </a:t>
            </a:r>
            <a:r>
              <a:rPr lang="en-GB" dirty="0" err="1"/>
              <a:t>anorectal</a:t>
            </a:r>
            <a:r>
              <a:rPr lang="en-GB" dirty="0"/>
              <a:t> </a:t>
            </a:r>
            <a:r>
              <a:rPr lang="en-GB" dirty="0" smtClean="0"/>
              <a:t>junction</a:t>
            </a:r>
          </a:p>
          <a:p>
            <a:pPr lvl="1">
              <a:lnSpc>
                <a:spcPct val="110000"/>
              </a:lnSpc>
              <a:buFont typeface="Wingdings" panose="05000000000000000000" pitchFamily="2" charset="2"/>
              <a:buChar char="§"/>
            </a:pPr>
            <a:r>
              <a:rPr lang="en-GB" dirty="0"/>
              <a:t>I</a:t>
            </a:r>
            <a:r>
              <a:rPr lang="en-GB" dirty="0" smtClean="0"/>
              <a:t>n </a:t>
            </a:r>
            <a:r>
              <a:rPr lang="en-GB" dirty="0"/>
              <a:t>the female they serve also as a sphincter of </a:t>
            </a:r>
            <a:r>
              <a:rPr lang="en-GB" dirty="0" smtClean="0"/>
              <a:t>the vagina </a:t>
            </a:r>
            <a:r>
              <a:rPr lang="en-GB" dirty="0"/>
              <a:t/>
            </a:r>
            <a:br>
              <a:rPr lang="en-GB" dirty="0"/>
            </a:br>
            <a:endParaRPr lang="en-GB" dirty="0"/>
          </a:p>
        </p:txBody>
      </p:sp>
    </p:spTree>
    <p:extLst>
      <p:ext uri="{BB962C8B-B14F-4D97-AF65-F5344CB8AC3E}">
        <p14:creationId xmlns:p14="http://schemas.microsoft.com/office/powerpoint/2010/main" val="8770989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Deep Pelvic Floor Muscles: </a:t>
            </a:r>
            <a:r>
              <a:rPr lang="en-AU" dirty="0" err="1" smtClean="0"/>
              <a:t>Coccygeus</a:t>
            </a:r>
            <a:endParaRPr lang="en-AU" dirty="0"/>
          </a:p>
        </p:txBody>
      </p:sp>
      <p:sp>
        <p:nvSpPr>
          <p:cNvPr id="4" name="Rounded Rectangle 3"/>
          <p:cNvSpPr/>
          <p:nvPr/>
        </p:nvSpPr>
        <p:spPr>
          <a:xfrm>
            <a:off x="1203649" y="3214266"/>
            <a:ext cx="1875453" cy="755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Pelvic floor muscles</a:t>
            </a:r>
            <a:endParaRPr lang="en-AU" dirty="0"/>
          </a:p>
        </p:txBody>
      </p:sp>
      <p:sp>
        <p:nvSpPr>
          <p:cNvPr id="5" name="Rounded Rectangle 4"/>
          <p:cNvSpPr/>
          <p:nvPr/>
        </p:nvSpPr>
        <p:spPr>
          <a:xfrm>
            <a:off x="3722914" y="2057397"/>
            <a:ext cx="1763486" cy="11196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Deep Pelvic Floor Muscles (Internal)</a:t>
            </a:r>
            <a:endParaRPr lang="en-AU" dirty="0"/>
          </a:p>
        </p:txBody>
      </p:sp>
      <p:sp>
        <p:nvSpPr>
          <p:cNvPr id="6" name="Rounded Rectangle 5"/>
          <p:cNvSpPr/>
          <p:nvPr/>
        </p:nvSpPr>
        <p:spPr>
          <a:xfrm>
            <a:off x="3722914" y="4026157"/>
            <a:ext cx="1763486" cy="11207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Superficial Pelvic Floor Muscles (External)</a:t>
            </a:r>
            <a:endParaRPr lang="en-AU" dirty="0"/>
          </a:p>
        </p:txBody>
      </p:sp>
      <p:sp>
        <p:nvSpPr>
          <p:cNvPr id="8" name="Rounded Rectangle 7"/>
          <p:cNvSpPr/>
          <p:nvPr/>
        </p:nvSpPr>
        <p:spPr>
          <a:xfrm>
            <a:off x="6249955" y="1570910"/>
            <a:ext cx="1763486" cy="7143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err="1" smtClean="0"/>
              <a:t>Levator</a:t>
            </a:r>
            <a:r>
              <a:rPr lang="en-AU" dirty="0" smtClean="0"/>
              <a:t> Ani</a:t>
            </a:r>
            <a:endParaRPr lang="en-AU" dirty="0"/>
          </a:p>
        </p:txBody>
      </p:sp>
      <p:sp>
        <p:nvSpPr>
          <p:cNvPr id="9" name="Rounded Rectangle 8"/>
          <p:cNvSpPr/>
          <p:nvPr/>
        </p:nvSpPr>
        <p:spPr>
          <a:xfrm>
            <a:off x="6249955" y="2836504"/>
            <a:ext cx="1763486" cy="6764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err="1" smtClean="0"/>
              <a:t>Coccygeus</a:t>
            </a:r>
            <a:endParaRPr lang="en-AU" dirty="0"/>
          </a:p>
        </p:txBody>
      </p:sp>
      <p:sp>
        <p:nvSpPr>
          <p:cNvPr id="10" name="Rounded Rectangle 9"/>
          <p:cNvSpPr/>
          <p:nvPr/>
        </p:nvSpPr>
        <p:spPr>
          <a:xfrm>
            <a:off x="6249955" y="4026157"/>
            <a:ext cx="1763486" cy="6764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Urogenital triangle</a:t>
            </a:r>
            <a:endParaRPr lang="en-AU" dirty="0"/>
          </a:p>
        </p:txBody>
      </p:sp>
      <p:sp>
        <p:nvSpPr>
          <p:cNvPr id="11" name="Rounded Rectangle 10"/>
          <p:cNvSpPr/>
          <p:nvPr/>
        </p:nvSpPr>
        <p:spPr>
          <a:xfrm>
            <a:off x="6249955" y="5253912"/>
            <a:ext cx="1763486" cy="6764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External Anal Sphincter</a:t>
            </a:r>
            <a:endParaRPr lang="en-AU" dirty="0"/>
          </a:p>
        </p:txBody>
      </p:sp>
      <p:cxnSp>
        <p:nvCxnSpPr>
          <p:cNvPr id="21" name="Elbow Connector 20"/>
          <p:cNvCxnSpPr>
            <a:endCxn id="5" idx="1"/>
          </p:cNvCxnSpPr>
          <p:nvPr/>
        </p:nvCxnSpPr>
        <p:spPr>
          <a:xfrm rot="5400000" flipH="1" flipV="1">
            <a:off x="3072103" y="2717540"/>
            <a:ext cx="751117" cy="55050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Elbow Connector 22"/>
          <p:cNvCxnSpPr>
            <a:endCxn id="6" idx="1"/>
          </p:cNvCxnSpPr>
          <p:nvPr/>
        </p:nvCxnSpPr>
        <p:spPr>
          <a:xfrm rot="16200000" flipH="1">
            <a:off x="2813048" y="3676645"/>
            <a:ext cx="1282445" cy="53728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2857111" y="3512974"/>
            <a:ext cx="31529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Elbow Connector 26"/>
          <p:cNvCxnSpPr>
            <a:stCxn id="5" idx="3"/>
            <a:endCxn id="8" idx="1"/>
          </p:cNvCxnSpPr>
          <p:nvPr/>
        </p:nvCxnSpPr>
        <p:spPr>
          <a:xfrm flipV="1">
            <a:off x="5486400" y="1928065"/>
            <a:ext cx="763555" cy="689169"/>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Elbow Connector 28"/>
          <p:cNvCxnSpPr>
            <a:stCxn id="5" idx="3"/>
            <a:endCxn id="9" idx="1"/>
          </p:cNvCxnSpPr>
          <p:nvPr/>
        </p:nvCxnSpPr>
        <p:spPr>
          <a:xfrm>
            <a:off x="5486400" y="2617234"/>
            <a:ext cx="763555" cy="55750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Elbow Connector 30"/>
          <p:cNvCxnSpPr/>
          <p:nvPr/>
        </p:nvCxnSpPr>
        <p:spPr>
          <a:xfrm flipV="1">
            <a:off x="5522945" y="4364392"/>
            <a:ext cx="690465" cy="22445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Elbow Connector 32"/>
          <p:cNvCxnSpPr>
            <a:stCxn id="6" idx="3"/>
            <a:endCxn id="11" idx="1"/>
          </p:cNvCxnSpPr>
          <p:nvPr/>
        </p:nvCxnSpPr>
        <p:spPr>
          <a:xfrm>
            <a:off x="5486400" y="4586512"/>
            <a:ext cx="763555" cy="100563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Right Arrow 33"/>
          <p:cNvSpPr/>
          <p:nvPr/>
        </p:nvSpPr>
        <p:spPr>
          <a:xfrm rot="9930668">
            <a:off x="8117631" y="2744283"/>
            <a:ext cx="1007706" cy="37776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8201984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Coccygeus</a:t>
            </a:r>
            <a:endParaRPr lang="en-GB" dirty="0"/>
          </a:p>
        </p:txBody>
      </p:sp>
      <p:sp>
        <p:nvSpPr>
          <p:cNvPr id="3" name="Content Placeholder 2"/>
          <p:cNvSpPr>
            <a:spLocks noGrp="1"/>
          </p:cNvSpPr>
          <p:nvPr>
            <p:ph idx="1"/>
          </p:nvPr>
        </p:nvSpPr>
        <p:spPr>
          <a:xfrm>
            <a:off x="676656" y="2011680"/>
            <a:ext cx="10753725" cy="4749728"/>
          </a:xfrm>
        </p:spPr>
        <p:txBody>
          <a:bodyPr/>
          <a:lstStyle/>
          <a:p>
            <a:r>
              <a:rPr lang="en-GB" sz="2800" b="1" dirty="0" smtClean="0"/>
              <a:t>Origin:</a:t>
            </a:r>
          </a:p>
          <a:p>
            <a:r>
              <a:rPr lang="en-GB" dirty="0"/>
              <a:t>T</a:t>
            </a:r>
            <a:r>
              <a:rPr lang="en-GB" dirty="0" smtClean="0"/>
              <a:t>he </a:t>
            </a:r>
            <a:r>
              <a:rPr lang="en-GB" dirty="0"/>
              <a:t>spine of </a:t>
            </a:r>
            <a:r>
              <a:rPr lang="en-GB" dirty="0" smtClean="0"/>
              <a:t>the ischium</a:t>
            </a:r>
          </a:p>
          <a:p>
            <a:r>
              <a:rPr lang="en-GB" sz="2800" b="1" dirty="0" smtClean="0"/>
              <a:t>Insertion:</a:t>
            </a:r>
            <a:endParaRPr lang="en-GB" sz="2800" b="1" dirty="0"/>
          </a:p>
          <a:p>
            <a:r>
              <a:rPr lang="en-GB" dirty="0"/>
              <a:t>L</a:t>
            </a:r>
            <a:r>
              <a:rPr lang="en-GB" dirty="0" smtClean="0"/>
              <a:t>ower </a:t>
            </a:r>
            <a:r>
              <a:rPr lang="en-GB" dirty="0"/>
              <a:t>end of the </a:t>
            </a:r>
            <a:r>
              <a:rPr lang="en-GB" dirty="0" smtClean="0"/>
              <a:t>sacrum and coccyx.</a:t>
            </a:r>
            <a:endParaRPr lang="en-GB" dirty="0"/>
          </a:p>
          <a:p>
            <a:r>
              <a:rPr lang="en-GB" sz="2800" b="1" dirty="0" smtClean="0"/>
              <a:t>Action:</a:t>
            </a:r>
          </a:p>
          <a:p>
            <a:r>
              <a:rPr lang="en-GB" dirty="0" smtClean="0"/>
              <a:t>The </a:t>
            </a:r>
            <a:r>
              <a:rPr lang="en-GB" dirty="0"/>
              <a:t>two muscles assist the </a:t>
            </a:r>
            <a:r>
              <a:rPr lang="en-GB" dirty="0" err="1" smtClean="0"/>
              <a:t>levator</a:t>
            </a:r>
            <a:r>
              <a:rPr lang="en-GB" dirty="0" smtClean="0"/>
              <a:t> </a:t>
            </a:r>
            <a:r>
              <a:rPr lang="en-GB" dirty="0" err="1"/>
              <a:t>ani</a:t>
            </a:r>
            <a:r>
              <a:rPr lang="en-GB" dirty="0"/>
              <a:t> in supporting the pelvic viscera.</a:t>
            </a:r>
          </a:p>
          <a:p>
            <a:r>
              <a:rPr lang="en-GB" sz="2800" b="1" dirty="0" smtClean="0"/>
              <a:t>Nerve supply:</a:t>
            </a:r>
          </a:p>
          <a:p>
            <a:r>
              <a:rPr lang="en-GB" dirty="0" smtClean="0"/>
              <a:t>A </a:t>
            </a:r>
            <a:r>
              <a:rPr lang="en-GB" dirty="0"/>
              <a:t>branch of the 4th and 5th sacral nerves</a:t>
            </a:r>
          </a:p>
        </p:txBody>
      </p:sp>
    </p:spTree>
    <p:extLst>
      <p:ext uri="{BB962C8B-B14F-4D97-AF65-F5344CB8AC3E}">
        <p14:creationId xmlns:p14="http://schemas.microsoft.com/office/powerpoint/2010/main" val="39548239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61437" y="-296214"/>
            <a:ext cx="7893020" cy="7115577"/>
          </a:xfrm>
          <a:prstGeom prst="rect">
            <a:avLst/>
          </a:prstGeom>
        </p:spPr>
      </p:pic>
    </p:spTree>
    <p:extLst>
      <p:ext uri="{BB962C8B-B14F-4D97-AF65-F5344CB8AC3E}">
        <p14:creationId xmlns:p14="http://schemas.microsoft.com/office/powerpoint/2010/main" val="11368778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96540" y="0"/>
            <a:ext cx="9740546" cy="6858000"/>
          </a:xfrm>
          <a:prstGeom prst="rect">
            <a:avLst/>
          </a:prstGeom>
        </p:spPr>
      </p:pic>
    </p:spTree>
    <p:extLst>
      <p:ext uri="{BB962C8B-B14F-4D97-AF65-F5344CB8AC3E}">
        <p14:creationId xmlns:p14="http://schemas.microsoft.com/office/powerpoint/2010/main" val="41704992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Deep Pelvic Floor Muscles: </a:t>
            </a:r>
            <a:r>
              <a:rPr lang="en-AU" dirty="0" err="1"/>
              <a:t>Coccygeus</a:t>
            </a:r>
            <a:endParaRPr lang="en-AU" dirty="0"/>
          </a:p>
        </p:txBody>
      </p:sp>
      <p:sp>
        <p:nvSpPr>
          <p:cNvPr id="3" name="Content Placeholder 2"/>
          <p:cNvSpPr>
            <a:spLocks noGrp="1"/>
          </p:cNvSpPr>
          <p:nvPr>
            <p:ph idx="1"/>
          </p:nvPr>
        </p:nvSpPr>
        <p:spPr/>
        <p:txBody>
          <a:bodyPr/>
          <a:lstStyle/>
          <a:p>
            <a:r>
              <a:rPr lang="en-AU" dirty="0"/>
              <a:t>W</a:t>
            </a:r>
            <a:r>
              <a:rPr lang="en-AU" dirty="0" smtClean="0"/>
              <a:t>ould </a:t>
            </a:r>
            <a:r>
              <a:rPr lang="en-AU" dirty="0"/>
              <a:t>control the tail if we had one. </a:t>
            </a:r>
            <a:endParaRPr lang="en-AU" dirty="0" smtClean="0"/>
          </a:p>
          <a:p>
            <a:r>
              <a:rPr lang="en-AU" dirty="0" smtClean="0"/>
              <a:t>Doesn’t </a:t>
            </a:r>
            <a:r>
              <a:rPr lang="en-AU" dirty="0"/>
              <a:t>elevate the anus. </a:t>
            </a:r>
            <a:endParaRPr lang="en-AU" dirty="0" smtClean="0"/>
          </a:p>
          <a:p>
            <a:r>
              <a:rPr lang="en-AU" dirty="0" smtClean="0"/>
              <a:t>Is </a:t>
            </a:r>
            <a:r>
              <a:rPr lang="en-AU" dirty="0"/>
              <a:t>thin and under developed </a:t>
            </a:r>
            <a:r>
              <a:rPr lang="en-AU" dirty="0" smtClean="0"/>
              <a:t>due </a:t>
            </a:r>
            <a:r>
              <a:rPr lang="en-AU" dirty="0"/>
              <a:t>to </a:t>
            </a:r>
            <a:r>
              <a:rPr lang="en-AU" dirty="0" smtClean="0"/>
              <a:t>evolution</a:t>
            </a:r>
            <a:endParaRPr lang="en-AU" dirty="0"/>
          </a:p>
          <a:p>
            <a:endParaRPr lang="en-AU"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1019" y="3397509"/>
            <a:ext cx="3848100" cy="3086100"/>
          </a:xfrm>
          <a:prstGeom prst="rect">
            <a:avLst/>
          </a:prstGeom>
        </p:spPr>
      </p:pic>
      <p:sp>
        <p:nvSpPr>
          <p:cNvPr id="5" name="Oval 4"/>
          <p:cNvSpPr/>
          <p:nvPr/>
        </p:nvSpPr>
        <p:spPr>
          <a:xfrm>
            <a:off x="4975668" y="4940559"/>
            <a:ext cx="1793929" cy="4012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err="1" smtClean="0"/>
              <a:t>Coccygeus</a:t>
            </a:r>
            <a:endParaRPr lang="en-AU" dirty="0"/>
          </a:p>
        </p:txBody>
      </p:sp>
    </p:spTree>
    <p:extLst>
      <p:ext uri="{BB962C8B-B14F-4D97-AF65-F5344CB8AC3E}">
        <p14:creationId xmlns:p14="http://schemas.microsoft.com/office/powerpoint/2010/main" val="34268547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Pelvic fascia</a:t>
            </a:r>
            <a:endParaRPr lang="en-GB" dirty="0"/>
          </a:p>
        </p:txBody>
      </p:sp>
      <p:sp>
        <p:nvSpPr>
          <p:cNvPr id="3" name="Content Placeholder 2"/>
          <p:cNvSpPr>
            <a:spLocks noGrp="1"/>
          </p:cNvSpPr>
          <p:nvPr>
            <p:ph idx="1"/>
          </p:nvPr>
        </p:nvSpPr>
        <p:spPr>
          <a:xfrm>
            <a:off x="200137" y="1870012"/>
            <a:ext cx="11571153" cy="4723971"/>
          </a:xfrm>
        </p:spPr>
        <p:txBody>
          <a:bodyPr/>
          <a:lstStyle/>
          <a:p>
            <a:pPr marL="0" indent="0">
              <a:lnSpc>
                <a:spcPct val="300000"/>
              </a:lnSpc>
              <a:buNone/>
            </a:pPr>
            <a:r>
              <a:rPr lang="en-GB" dirty="0">
                <a:solidFill>
                  <a:schemeClr val="tx1"/>
                </a:solidFill>
              </a:rPr>
              <a:t>The pelvic fascia is formed of connective tissue </a:t>
            </a:r>
            <a:r>
              <a:rPr lang="en-GB" dirty="0" smtClean="0">
                <a:solidFill>
                  <a:schemeClr val="tx1"/>
                </a:solidFill>
              </a:rPr>
              <a:t>and </a:t>
            </a:r>
            <a:r>
              <a:rPr lang="en-GB" dirty="0" smtClean="0">
                <a:solidFill>
                  <a:schemeClr val="tx1"/>
                </a:solidFill>
              </a:rPr>
              <a:t>is </a:t>
            </a:r>
            <a:r>
              <a:rPr lang="en-GB" dirty="0">
                <a:solidFill>
                  <a:schemeClr val="tx1"/>
                </a:solidFill>
              </a:rPr>
              <a:t>continuous above with the fascia lining the abdominal walls.</a:t>
            </a:r>
          </a:p>
          <a:p>
            <a:pPr marL="0" indent="0">
              <a:lnSpc>
                <a:spcPct val="150000"/>
              </a:lnSpc>
              <a:buNone/>
            </a:pPr>
            <a:r>
              <a:rPr lang="en-GB" dirty="0" smtClean="0">
                <a:solidFill>
                  <a:schemeClr val="tx1"/>
                </a:solidFill>
              </a:rPr>
              <a:t>Below it is </a:t>
            </a:r>
            <a:r>
              <a:rPr lang="en-GB" dirty="0">
                <a:solidFill>
                  <a:schemeClr val="tx1"/>
                </a:solidFill>
              </a:rPr>
              <a:t>continuous with the fascia of the </a:t>
            </a:r>
            <a:r>
              <a:rPr lang="en-GB" dirty="0" smtClean="0">
                <a:solidFill>
                  <a:schemeClr val="tx1"/>
                </a:solidFill>
              </a:rPr>
              <a:t>perineum.</a:t>
            </a:r>
          </a:p>
          <a:p>
            <a:pPr marL="0" indent="0">
              <a:lnSpc>
                <a:spcPct val="150000"/>
              </a:lnSpc>
              <a:buNone/>
            </a:pPr>
            <a:r>
              <a:rPr lang="en-GB" dirty="0" smtClean="0">
                <a:solidFill>
                  <a:schemeClr val="tx1"/>
                </a:solidFill>
              </a:rPr>
              <a:t>The </a:t>
            </a:r>
            <a:r>
              <a:rPr lang="en-GB" dirty="0">
                <a:solidFill>
                  <a:schemeClr val="tx1"/>
                </a:solidFill>
              </a:rPr>
              <a:t>pelvic fascia can be divided into </a:t>
            </a:r>
            <a:r>
              <a:rPr lang="en-GB" dirty="0" smtClean="0">
                <a:solidFill>
                  <a:schemeClr val="tx1"/>
                </a:solidFill>
              </a:rPr>
              <a:t>parietal and visceral </a:t>
            </a:r>
            <a:r>
              <a:rPr lang="en-GB" dirty="0">
                <a:solidFill>
                  <a:schemeClr val="tx1"/>
                </a:solidFill>
              </a:rPr>
              <a:t>layers</a:t>
            </a:r>
          </a:p>
        </p:txBody>
      </p:sp>
    </p:spTree>
    <p:extLst>
      <p:ext uri="{BB962C8B-B14F-4D97-AF65-F5344CB8AC3E}">
        <p14:creationId xmlns:p14="http://schemas.microsoft.com/office/powerpoint/2010/main" val="86342580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Pelvic </a:t>
            </a:r>
            <a:r>
              <a:rPr lang="en-GB" dirty="0" smtClean="0"/>
              <a:t>fascia (Parietal)</a:t>
            </a:r>
            <a:endParaRPr lang="en-GB" dirty="0"/>
          </a:p>
        </p:txBody>
      </p:sp>
      <p:sp>
        <p:nvSpPr>
          <p:cNvPr id="3" name="Content Placeholder 2"/>
          <p:cNvSpPr>
            <a:spLocks noGrp="1"/>
          </p:cNvSpPr>
          <p:nvPr>
            <p:ph idx="1"/>
          </p:nvPr>
        </p:nvSpPr>
        <p:spPr>
          <a:xfrm>
            <a:off x="676656" y="2011680"/>
            <a:ext cx="10753725" cy="4543666"/>
          </a:xfrm>
        </p:spPr>
        <p:txBody>
          <a:bodyPr>
            <a:noAutofit/>
          </a:bodyPr>
          <a:lstStyle/>
          <a:p>
            <a:pPr>
              <a:lnSpc>
                <a:spcPct val="220000"/>
              </a:lnSpc>
              <a:buFont typeface="Arial" panose="020B0604020202020204" pitchFamily="34" charset="0"/>
              <a:buChar char="•"/>
            </a:pPr>
            <a:r>
              <a:rPr lang="en-GB" dirty="0" smtClean="0"/>
              <a:t>It lines </a:t>
            </a:r>
            <a:r>
              <a:rPr lang="en-GB" dirty="0"/>
              <a:t>the walls of the </a:t>
            </a:r>
            <a:r>
              <a:rPr lang="en-GB" dirty="0" smtClean="0"/>
              <a:t>pelvis</a:t>
            </a:r>
          </a:p>
          <a:p>
            <a:pPr>
              <a:lnSpc>
                <a:spcPct val="220000"/>
              </a:lnSpc>
              <a:buFont typeface="Arial" panose="020B0604020202020204" pitchFamily="34" charset="0"/>
              <a:buChar char="•"/>
            </a:pPr>
            <a:r>
              <a:rPr lang="en-GB" dirty="0"/>
              <a:t>N</a:t>
            </a:r>
            <a:r>
              <a:rPr lang="en-GB" dirty="0" smtClean="0"/>
              <a:t>amed </a:t>
            </a:r>
            <a:r>
              <a:rPr lang="en-GB" dirty="0"/>
              <a:t>according to the muscle it </a:t>
            </a:r>
            <a:r>
              <a:rPr lang="en-GB" dirty="0" smtClean="0"/>
              <a:t>overlies.</a:t>
            </a:r>
          </a:p>
          <a:p>
            <a:pPr>
              <a:lnSpc>
                <a:spcPct val="220000"/>
              </a:lnSpc>
              <a:buFont typeface="Arial" panose="020B0604020202020204" pitchFamily="34" charset="0"/>
              <a:buChar char="•"/>
            </a:pPr>
            <a:r>
              <a:rPr lang="en-GB" dirty="0" smtClean="0"/>
              <a:t>As the pelvic </a:t>
            </a:r>
            <a:r>
              <a:rPr lang="en-GB" dirty="0"/>
              <a:t>diaphragm is </a:t>
            </a:r>
            <a:r>
              <a:rPr lang="en-GB" dirty="0" smtClean="0"/>
              <a:t>deficient anteriorly, It becomes continuous </a:t>
            </a:r>
            <a:r>
              <a:rPr lang="en-GB" dirty="0"/>
              <a:t>with </a:t>
            </a:r>
            <a:r>
              <a:rPr lang="en-GB" dirty="0" smtClean="0"/>
              <a:t>the fascia </a:t>
            </a:r>
            <a:r>
              <a:rPr lang="en-GB" dirty="0"/>
              <a:t>covering the inferior surface of the pelvic </a:t>
            </a:r>
            <a:r>
              <a:rPr lang="en-GB" dirty="0" smtClean="0"/>
              <a:t>diaphragm in </a:t>
            </a:r>
            <a:r>
              <a:rPr lang="en-GB" dirty="0"/>
              <a:t>the perineum</a:t>
            </a:r>
            <a:r>
              <a:rPr lang="en-GB" dirty="0" smtClean="0"/>
              <a:t>.</a:t>
            </a:r>
            <a:endParaRPr lang="en-GB" dirty="0"/>
          </a:p>
        </p:txBody>
      </p:sp>
    </p:spTree>
    <p:extLst>
      <p:ext uri="{BB962C8B-B14F-4D97-AF65-F5344CB8AC3E}">
        <p14:creationId xmlns:p14="http://schemas.microsoft.com/office/powerpoint/2010/main" val="33167657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Pelvic </a:t>
            </a:r>
            <a:r>
              <a:rPr lang="en-GB" dirty="0" smtClean="0"/>
              <a:t>fascia (Visceral)</a:t>
            </a:r>
            <a:endParaRPr lang="en-GB" dirty="0"/>
          </a:p>
        </p:txBody>
      </p:sp>
      <p:sp>
        <p:nvSpPr>
          <p:cNvPr id="3" name="Content Placeholder 2"/>
          <p:cNvSpPr>
            <a:spLocks noGrp="1"/>
          </p:cNvSpPr>
          <p:nvPr>
            <p:ph idx="1"/>
          </p:nvPr>
        </p:nvSpPr>
        <p:spPr>
          <a:xfrm>
            <a:off x="676656" y="2011680"/>
            <a:ext cx="10753725" cy="4543666"/>
          </a:xfrm>
        </p:spPr>
        <p:txBody>
          <a:bodyPr>
            <a:noAutofit/>
          </a:bodyPr>
          <a:lstStyle/>
          <a:p>
            <a:pPr>
              <a:lnSpc>
                <a:spcPct val="200000"/>
              </a:lnSpc>
              <a:buFont typeface="Arial" panose="020B0604020202020204" pitchFamily="34" charset="0"/>
              <a:buChar char="•"/>
            </a:pPr>
            <a:r>
              <a:rPr lang="en-GB" sz="2800" dirty="0"/>
              <a:t>The visceral layer of pelvic fascia covers and supports </a:t>
            </a:r>
            <a:r>
              <a:rPr lang="en-GB" sz="2800" dirty="0" smtClean="0"/>
              <a:t>all</a:t>
            </a:r>
            <a:r>
              <a:rPr lang="en-GB" sz="2800" dirty="0"/>
              <a:t> </a:t>
            </a:r>
            <a:r>
              <a:rPr lang="en-GB" sz="2800" dirty="0" smtClean="0"/>
              <a:t>the </a:t>
            </a:r>
            <a:r>
              <a:rPr lang="en-GB" sz="2800" dirty="0"/>
              <a:t>pelvic </a:t>
            </a:r>
            <a:r>
              <a:rPr lang="en-GB" sz="2800" dirty="0" smtClean="0"/>
              <a:t>viscera.</a:t>
            </a:r>
          </a:p>
          <a:p>
            <a:pPr>
              <a:lnSpc>
                <a:spcPct val="200000"/>
              </a:lnSpc>
              <a:buFont typeface="Arial" panose="020B0604020202020204" pitchFamily="34" charset="0"/>
              <a:buChar char="•"/>
            </a:pPr>
            <a:r>
              <a:rPr lang="en-GB" sz="2800" dirty="0" smtClean="0"/>
              <a:t>In </a:t>
            </a:r>
            <a:r>
              <a:rPr lang="en-GB" sz="2800" dirty="0"/>
              <a:t>certain locations, the fascia </a:t>
            </a:r>
            <a:r>
              <a:rPr lang="en-GB" sz="2800" dirty="0" smtClean="0"/>
              <a:t>thickens and </a:t>
            </a:r>
            <a:r>
              <a:rPr lang="en-GB" sz="2800" dirty="0"/>
              <a:t>extends from the </a:t>
            </a:r>
            <a:r>
              <a:rPr lang="en-GB" sz="2800" dirty="0" err="1"/>
              <a:t>viscus</a:t>
            </a:r>
            <a:r>
              <a:rPr lang="en-GB" sz="2800" dirty="0"/>
              <a:t> to the pelvic </a:t>
            </a:r>
            <a:r>
              <a:rPr lang="en-GB" sz="2800" dirty="0" smtClean="0"/>
              <a:t>walls</a:t>
            </a:r>
          </a:p>
          <a:p>
            <a:pPr>
              <a:lnSpc>
                <a:spcPct val="200000"/>
              </a:lnSpc>
              <a:buFont typeface="Arial" panose="020B0604020202020204" pitchFamily="34" charset="0"/>
              <a:buChar char="•"/>
            </a:pPr>
            <a:r>
              <a:rPr lang="en-GB" sz="2800" dirty="0" smtClean="0"/>
              <a:t>These </a:t>
            </a:r>
            <a:r>
              <a:rPr lang="en-GB" sz="2800" dirty="0"/>
              <a:t>fascial ligaments are named </a:t>
            </a:r>
            <a:r>
              <a:rPr lang="en-GB" sz="2800" dirty="0" smtClean="0"/>
              <a:t>according to </a:t>
            </a:r>
            <a:r>
              <a:rPr lang="en-GB" sz="2800" dirty="0"/>
              <a:t>their </a:t>
            </a:r>
            <a:r>
              <a:rPr lang="en-GB" sz="2800" dirty="0" smtClean="0"/>
              <a:t>attachments </a:t>
            </a:r>
            <a:r>
              <a:rPr lang="en-GB" sz="2800" dirty="0" smtClean="0"/>
              <a:t/>
            </a:r>
            <a:br>
              <a:rPr lang="en-GB" sz="2800" dirty="0" smtClean="0"/>
            </a:br>
            <a:r>
              <a:rPr lang="en-GB" dirty="0"/>
              <a:t/>
            </a:r>
            <a:br>
              <a:rPr lang="en-GB" dirty="0"/>
            </a:br>
            <a:endParaRPr lang="en-GB" dirty="0"/>
          </a:p>
        </p:txBody>
      </p:sp>
    </p:spTree>
    <p:extLst>
      <p:ext uri="{BB962C8B-B14F-4D97-AF65-F5344CB8AC3E}">
        <p14:creationId xmlns:p14="http://schemas.microsoft.com/office/powerpoint/2010/main" val="4022738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225" y="631065"/>
            <a:ext cx="12261977" cy="5120224"/>
          </a:xfrm>
          <a:prstGeom prst="rect">
            <a:avLst/>
          </a:prstGeom>
        </p:spPr>
      </p:pic>
    </p:spTree>
    <p:extLst>
      <p:ext uri="{BB962C8B-B14F-4D97-AF65-F5344CB8AC3E}">
        <p14:creationId xmlns:p14="http://schemas.microsoft.com/office/powerpoint/2010/main" val="41466547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283" y="0"/>
            <a:ext cx="10772775" cy="1658198"/>
          </a:xfrm>
        </p:spPr>
        <p:txBody>
          <a:bodyPr/>
          <a:lstStyle/>
          <a:p>
            <a:pPr algn="ctr"/>
            <a:r>
              <a:rPr lang="en-AU" dirty="0" smtClean="0"/>
              <a:t>Boat in the dock analogy</a:t>
            </a:r>
            <a:endParaRPr lang="en-AU"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7104" y="1231364"/>
            <a:ext cx="7119257" cy="3570580"/>
          </a:xfrm>
          <a:prstGeom prst="rect">
            <a:avLst/>
          </a:prstGeom>
        </p:spPr>
      </p:pic>
      <p:sp>
        <p:nvSpPr>
          <p:cNvPr id="6" name="TextBox 5"/>
          <p:cNvSpPr txBox="1"/>
          <p:nvPr/>
        </p:nvSpPr>
        <p:spPr>
          <a:xfrm>
            <a:off x="677334" y="4954555"/>
            <a:ext cx="10817980" cy="1754326"/>
          </a:xfrm>
          <a:prstGeom prst="rect">
            <a:avLst/>
          </a:prstGeom>
          <a:noFill/>
        </p:spPr>
        <p:txBody>
          <a:bodyPr wrap="square" rtlCol="0">
            <a:spAutoFit/>
          </a:bodyPr>
          <a:lstStyle/>
          <a:p>
            <a:r>
              <a:rPr lang="en-AU" dirty="0" smtClean="0">
                <a:solidFill>
                  <a:schemeClr val="accent1">
                    <a:lumMod val="75000"/>
                  </a:schemeClr>
                </a:solidFill>
              </a:rPr>
              <a:t>Boat = </a:t>
            </a:r>
            <a:r>
              <a:rPr lang="en-AU" dirty="0" smtClean="0"/>
              <a:t>pelvic organs</a:t>
            </a:r>
          </a:p>
          <a:p>
            <a:r>
              <a:rPr lang="en-AU" dirty="0" smtClean="0">
                <a:solidFill>
                  <a:schemeClr val="accent1">
                    <a:lumMod val="75000"/>
                  </a:schemeClr>
                </a:solidFill>
              </a:rPr>
              <a:t>Ropes = </a:t>
            </a:r>
            <a:r>
              <a:rPr lang="en-AU" dirty="0" smtClean="0"/>
              <a:t>fascia/ ligaments suspending the organs within he pelvis</a:t>
            </a:r>
          </a:p>
          <a:p>
            <a:r>
              <a:rPr lang="en-AU" dirty="0" smtClean="0">
                <a:solidFill>
                  <a:schemeClr val="accent1">
                    <a:lumMod val="75000"/>
                  </a:schemeClr>
                </a:solidFill>
              </a:rPr>
              <a:t>Water = </a:t>
            </a:r>
            <a:r>
              <a:rPr lang="en-AU" dirty="0" smtClean="0"/>
              <a:t>Pelvic floor muscles (</a:t>
            </a:r>
            <a:r>
              <a:rPr lang="en-AU" dirty="0" err="1" smtClean="0"/>
              <a:t>levator</a:t>
            </a:r>
            <a:r>
              <a:rPr lang="en-AU" dirty="0" smtClean="0"/>
              <a:t> </a:t>
            </a:r>
            <a:r>
              <a:rPr lang="en-AU" dirty="0" err="1" smtClean="0"/>
              <a:t>ani</a:t>
            </a:r>
            <a:r>
              <a:rPr lang="en-AU" dirty="0" smtClean="0"/>
              <a:t>) supporting the pelvic organs from the bottom up</a:t>
            </a:r>
          </a:p>
          <a:p>
            <a:r>
              <a:rPr lang="en-AU" dirty="0" smtClean="0">
                <a:solidFill>
                  <a:schemeClr val="accent1">
                    <a:lumMod val="75000"/>
                  </a:schemeClr>
                </a:solidFill>
              </a:rPr>
              <a:t>Note: </a:t>
            </a:r>
            <a:r>
              <a:rPr lang="en-AU" dirty="0" smtClean="0"/>
              <a:t>If the pelvic floor is weak there is increased strain on the fascia</a:t>
            </a:r>
          </a:p>
          <a:p>
            <a:r>
              <a:rPr lang="en-AU" dirty="0"/>
              <a:t>	 </a:t>
            </a:r>
            <a:r>
              <a:rPr lang="en-AU" dirty="0" smtClean="0"/>
              <a:t>  If the fascia is torn/ stretched during child birth there is increased pressure on pelvic floor</a:t>
            </a:r>
          </a:p>
          <a:p>
            <a:r>
              <a:rPr lang="en-AU" dirty="0"/>
              <a:t>	</a:t>
            </a:r>
            <a:r>
              <a:rPr lang="en-AU" dirty="0" smtClean="0"/>
              <a:t>   Both may result in prolapse</a:t>
            </a:r>
            <a:endParaRPr lang="en-AU" dirty="0"/>
          </a:p>
        </p:txBody>
      </p:sp>
    </p:spTree>
    <p:extLst>
      <p:ext uri="{BB962C8B-B14F-4D97-AF65-F5344CB8AC3E}">
        <p14:creationId xmlns:p14="http://schemas.microsoft.com/office/powerpoint/2010/main" val="21550116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Hammock analogy</a:t>
            </a:r>
            <a:endParaRPr lang="en-AU"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7211" t="15316" r="10246"/>
          <a:stretch/>
        </p:blipFill>
        <p:spPr>
          <a:xfrm>
            <a:off x="2946260" y="2168848"/>
            <a:ext cx="4058816" cy="3153583"/>
          </a:xfrm>
        </p:spPr>
      </p:pic>
      <p:sp>
        <p:nvSpPr>
          <p:cNvPr id="3" name="TextBox 2"/>
          <p:cNvSpPr txBox="1"/>
          <p:nvPr/>
        </p:nvSpPr>
        <p:spPr>
          <a:xfrm>
            <a:off x="2845837" y="2397968"/>
            <a:ext cx="1240972" cy="276999"/>
          </a:xfrm>
          <a:prstGeom prst="rect">
            <a:avLst/>
          </a:prstGeom>
          <a:noFill/>
        </p:spPr>
        <p:txBody>
          <a:bodyPr wrap="square" rtlCol="0">
            <a:spAutoFit/>
          </a:bodyPr>
          <a:lstStyle/>
          <a:p>
            <a:r>
              <a:rPr lang="en-AU" sz="1200" dirty="0" smtClean="0"/>
              <a:t>Head = Bladder</a:t>
            </a:r>
            <a:endParaRPr lang="en-AU" sz="1200" dirty="0"/>
          </a:p>
        </p:txBody>
      </p:sp>
      <p:sp>
        <p:nvSpPr>
          <p:cNvPr id="5" name="TextBox 4"/>
          <p:cNvSpPr txBox="1"/>
          <p:nvPr/>
        </p:nvSpPr>
        <p:spPr>
          <a:xfrm>
            <a:off x="4086809" y="2120969"/>
            <a:ext cx="1240972" cy="276999"/>
          </a:xfrm>
          <a:prstGeom prst="rect">
            <a:avLst/>
          </a:prstGeom>
          <a:noFill/>
        </p:spPr>
        <p:txBody>
          <a:bodyPr wrap="square" rtlCol="0">
            <a:spAutoFit/>
          </a:bodyPr>
          <a:lstStyle/>
          <a:p>
            <a:r>
              <a:rPr lang="en-AU" sz="1200" dirty="0" smtClean="0"/>
              <a:t>Body = Uterus</a:t>
            </a:r>
            <a:endParaRPr lang="en-AU" sz="1200" dirty="0"/>
          </a:p>
        </p:txBody>
      </p:sp>
      <p:sp>
        <p:nvSpPr>
          <p:cNvPr id="6" name="TextBox 5"/>
          <p:cNvSpPr txBox="1"/>
          <p:nvPr/>
        </p:nvSpPr>
        <p:spPr>
          <a:xfrm>
            <a:off x="5327781" y="1887184"/>
            <a:ext cx="1240972" cy="276999"/>
          </a:xfrm>
          <a:prstGeom prst="rect">
            <a:avLst/>
          </a:prstGeom>
          <a:noFill/>
        </p:spPr>
        <p:txBody>
          <a:bodyPr wrap="square" rtlCol="0">
            <a:spAutoFit/>
          </a:bodyPr>
          <a:lstStyle/>
          <a:p>
            <a:r>
              <a:rPr lang="en-AU" sz="1200" dirty="0" smtClean="0"/>
              <a:t>Legs = Rectum</a:t>
            </a:r>
            <a:endParaRPr lang="en-AU" sz="1200" dirty="0"/>
          </a:p>
        </p:txBody>
      </p:sp>
      <p:sp>
        <p:nvSpPr>
          <p:cNvPr id="7" name="TextBox 6"/>
          <p:cNvSpPr txBox="1"/>
          <p:nvPr/>
        </p:nvSpPr>
        <p:spPr>
          <a:xfrm>
            <a:off x="7560906" y="2536467"/>
            <a:ext cx="1240972" cy="276999"/>
          </a:xfrm>
          <a:prstGeom prst="rect">
            <a:avLst/>
          </a:prstGeom>
          <a:noFill/>
        </p:spPr>
        <p:txBody>
          <a:bodyPr wrap="square" rtlCol="0">
            <a:spAutoFit/>
          </a:bodyPr>
          <a:lstStyle/>
          <a:p>
            <a:r>
              <a:rPr lang="en-AU" sz="1200" dirty="0" smtClean="0"/>
              <a:t>Ropes = Fascia</a:t>
            </a:r>
            <a:endParaRPr lang="en-AU" sz="1200" dirty="0"/>
          </a:p>
        </p:txBody>
      </p:sp>
      <p:sp>
        <p:nvSpPr>
          <p:cNvPr id="8" name="TextBox 7"/>
          <p:cNvSpPr txBox="1"/>
          <p:nvPr/>
        </p:nvSpPr>
        <p:spPr>
          <a:xfrm>
            <a:off x="1655077" y="2976100"/>
            <a:ext cx="1240972" cy="276999"/>
          </a:xfrm>
          <a:prstGeom prst="rect">
            <a:avLst/>
          </a:prstGeom>
          <a:noFill/>
        </p:spPr>
        <p:txBody>
          <a:bodyPr wrap="square" rtlCol="0">
            <a:spAutoFit/>
          </a:bodyPr>
          <a:lstStyle/>
          <a:p>
            <a:r>
              <a:rPr lang="en-AU" sz="1200" dirty="0" smtClean="0"/>
              <a:t>Fascia</a:t>
            </a:r>
            <a:endParaRPr lang="en-AU" sz="1200" dirty="0"/>
          </a:p>
        </p:txBody>
      </p:sp>
      <p:sp>
        <p:nvSpPr>
          <p:cNvPr id="9" name="TextBox 8"/>
          <p:cNvSpPr txBox="1"/>
          <p:nvPr/>
        </p:nvSpPr>
        <p:spPr>
          <a:xfrm>
            <a:off x="2946260" y="5557102"/>
            <a:ext cx="4124131" cy="461665"/>
          </a:xfrm>
          <a:prstGeom prst="rect">
            <a:avLst/>
          </a:prstGeom>
          <a:noFill/>
        </p:spPr>
        <p:txBody>
          <a:bodyPr wrap="square" rtlCol="0">
            <a:spAutoFit/>
          </a:bodyPr>
          <a:lstStyle/>
          <a:p>
            <a:pPr algn="ctr"/>
            <a:r>
              <a:rPr lang="en-AU" sz="1200" dirty="0" smtClean="0"/>
              <a:t>Hammock = </a:t>
            </a:r>
            <a:r>
              <a:rPr lang="en-AU" sz="1200" dirty="0" err="1" smtClean="0"/>
              <a:t>Levator</a:t>
            </a:r>
            <a:r>
              <a:rPr lang="en-AU" sz="1200" dirty="0" smtClean="0"/>
              <a:t> Ani</a:t>
            </a:r>
          </a:p>
          <a:p>
            <a:pPr algn="ctr"/>
            <a:r>
              <a:rPr lang="en-AU" sz="1200" dirty="0" smtClean="0"/>
              <a:t>Lifts pelvic organs taking strain off fascia</a:t>
            </a:r>
            <a:endParaRPr lang="en-AU" sz="1200" dirty="0"/>
          </a:p>
        </p:txBody>
      </p:sp>
      <p:sp>
        <p:nvSpPr>
          <p:cNvPr id="12" name="Down Arrow 11"/>
          <p:cNvSpPr/>
          <p:nvPr/>
        </p:nvSpPr>
        <p:spPr>
          <a:xfrm rot="494863">
            <a:off x="5561767" y="2154175"/>
            <a:ext cx="247686" cy="95041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Down Arrow 12"/>
          <p:cNvSpPr/>
          <p:nvPr/>
        </p:nvSpPr>
        <p:spPr>
          <a:xfrm>
            <a:off x="4731845" y="2397968"/>
            <a:ext cx="276480" cy="112900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Down Arrow 13"/>
          <p:cNvSpPr/>
          <p:nvPr/>
        </p:nvSpPr>
        <p:spPr>
          <a:xfrm rot="19843150">
            <a:off x="3533790" y="2685724"/>
            <a:ext cx="256964" cy="50428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Down Arrow 14"/>
          <p:cNvSpPr/>
          <p:nvPr/>
        </p:nvSpPr>
        <p:spPr>
          <a:xfrm rot="4749841">
            <a:off x="6934927" y="2365148"/>
            <a:ext cx="247686" cy="95041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Down Arrow 15"/>
          <p:cNvSpPr/>
          <p:nvPr/>
        </p:nvSpPr>
        <p:spPr>
          <a:xfrm rot="16200000">
            <a:off x="2649517" y="2664143"/>
            <a:ext cx="247686" cy="95041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Down Arrow 16"/>
          <p:cNvSpPr/>
          <p:nvPr/>
        </p:nvSpPr>
        <p:spPr>
          <a:xfrm rot="10584890">
            <a:off x="4851825" y="4482537"/>
            <a:ext cx="247686" cy="95041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96959275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Prolapse: Uterine prolapse</a:t>
            </a:r>
            <a:endParaRPr lang="en-AU" dirty="0"/>
          </a:p>
        </p:txBody>
      </p:sp>
      <p:sp>
        <p:nvSpPr>
          <p:cNvPr id="3" name="Content Placeholder 2"/>
          <p:cNvSpPr>
            <a:spLocks noGrp="1"/>
          </p:cNvSpPr>
          <p:nvPr>
            <p:ph idx="1"/>
          </p:nvPr>
        </p:nvSpPr>
        <p:spPr>
          <a:xfrm>
            <a:off x="338285" y="2697461"/>
            <a:ext cx="8596668" cy="647925"/>
          </a:xfrm>
        </p:spPr>
        <p:txBody>
          <a:bodyPr/>
          <a:lstStyle/>
          <a:p>
            <a:r>
              <a:rPr lang="en-AU" dirty="0" smtClean="0"/>
              <a:t>Dropping of uterus down the vagina</a:t>
            </a:r>
            <a:endParaRPr lang="en-AU"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09118" y="2242930"/>
            <a:ext cx="6260214" cy="3873507"/>
          </a:xfrm>
          <a:prstGeom prst="rect">
            <a:avLst/>
          </a:prstGeom>
        </p:spPr>
      </p:pic>
    </p:spTree>
    <p:extLst>
      <p:ext uri="{BB962C8B-B14F-4D97-AF65-F5344CB8AC3E}">
        <p14:creationId xmlns:p14="http://schemas.microsoft.com/office/powerpoint/2010/main" val="326532719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072" y="0"/>
            <a:ext cx="10772775" cy="1081825"/>
          </a:xfrm>
        </p:spPr>
        <p:txBody>
          <a:bodyPr/>
          <a:lstStyle/>
          <a:p>
            <a:pPr algn="ctr"/>
            <a:r>
              <a:rPr lang="en-GB" dirty="0" smtClean="0"/>
              <a:t>Assessment</a:t>
            </a:r>
            <a:endParaRPr lang="en-GB" dirty="0"/>
          </a:p>
        </p:txBody>
      </p:sp>
      <p:sp>
        <p:nvSpPr>
          <p:cNvPr id="3" name="Content Placeholder 2"/>
          <p:cNvSpPr>
            <a:spLocks noGrp="1"/>
          </p:cNvSpPr>
          <p:nvPr>
            <p:ph idx="1"/>
          </p:nvPr>
        </p:nvSpPr>
        <p:spPr>
          <a:xfrm>
            <a:off x="167424" y="759854"/>
            <a:ext cx="11925837" cy="5872766"/>
          </a:xfrm>
        </p:spPr>
        <p:txBody>
          <a:bodyPr/>
          <a:lstStyle/>
          <a:p>
            <a:pPr>
              <a:lnSpc>
                <a:spcPct val="200000"/>
              </a:lnSpc>
            </a:pPr>
            <a:r>
              <a:rPr lang="en-GB" dirty="0"/>
              <a:t>A 72-year-old woman who has delivered four kids vaginally complains of pelvic floor weakness. Clinical examination reveals an uterine prolapse. What organ can protrude into the vagina additionally if the posterior vaginal fornix (fornix </a:t>
            </a:r>
            <a:r>
              <a:rPr lang="en-GB" dirty="0" err="1"/>
              <a:t>vaginae</a:t>
            </a:r>
            <a:r>
              <a:rPr lang="en-GB" dirty="0"/>
              <a:t>) is weakened too</a:t>
            </a:r>
            <a:r>
              <a:rPr lang="en-GB" dirty="0" smtClean="0"/>
              <a:t>?</a:t>
            </a:r>
          </a:p>
          <a:p>
            <a:pPr marL="457200" indent="-457200">
              <a:buFont typeface="+mj-lt"/>
              <a:buAutoNum type="alphaLcParenR"/>
            </a:pPr>
            <a:r>
              <a:rPr lang="en-GB" dirty="0" smtClean="0"/>
              <a:t>Anal canal</a:t>
            </a:r>
          </a:p>
          <a:p>
            <a:pPr marL="457200" indent="-457200">
              <a:buFont typeface="+mj-lt"/>
              <a:buAutoNum type="alphaLcParenR"/>
            </a:pPr>
            <a:r>
              <a:rPr lang="en-GB" dirty="0" smtClean="0"/>
              <a:t>Kidney</a:t>
            </a:r>
          </a:p>
          <a:p>
            <a:pPr marL="457200" indent="-457200">
              <a:buFont typeface="+mj-lt"/>
              <a:buAutoNum type="alphaLcParenR"/>
            </a:pPr>
            <a:r>
              <a:rPr lang="en-GB" dirty="0" smtClean="0"/>
              <a:t>Urethra</a:t>
            </a:r>
          </a:p>
          <a:p>
            <a:pPr marL="457200" indent="-457200">
              <a:buFont typeface="+mj-lt"/>
              <a:buAutoNum type="alphaLcParenR"/>
            </a:pPr>
            <a:r>
              <a:rPr lang="en-GB" dirty="0" smtClean="0"/>
              <a:t>Rectum</a:t>
            </a:r>
          </a:p>
          <a:p>
            <a:pPr marL="457200" indent="-457200">
              <a:buFont typeface="+mj-lt"/>
              <a:buAutoNum type="alphaLcParenR"/>
            </a:pPr>
            <a:r>
              <a:rPr lang="en-GB" dirty="0" smtClean="0"/>
              <a:t>Urinary bladder</a:t>
            </a:r>
          </a:p>
          <a:p>
            <a:pPr marL="0" indent="0">
              <a:buNone/>
            </a:pPr>
            <a:endParaRPr lang="en-GB" dirty="0" smtClean="0"/>
          </a:p>
          <a:p>
            <a:pPr marL="0" indent="0">
              <a:buNone/>
            </a:pPr>
            <a:r>
              <a:rPr lang="en-GB" dirty="0" smtClean="0"/>
              <a:t>Key: d) Rectum</a:t>
            </a:r>
          </a:p>
        </p:txBody>
      </p:sp>
    </p:spTree>
    <p:extLst>
      <p:ext uri="{BB962C8B-B14F-4D97-AF65-F5344CB8AC3E}">
        <p14:creationId xmlns:p14="http://schemas.microsoft.com/office/powerpoint/2010/main" val="3316380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072" y="0"/>
            <a:ext cx="10772775" cy="1081825"/>
          </a:xfrm>
        </p:spPr>
        <p:txBody>
          <a:bodyPr/>
          <a:lstStyle/>
          <a:p>
            <a:pPr algn="ctr"/>
            <a:r>
              <a:rPr lang="en-GB" dirty="0" smtClean="0"/>
              <a:t>Assessment</a:t>
            </a:r>
            <a:endParaRPr lang="en-GB" dirty="0"/>
          </a:p>
        </p:txBody>
      </p:sp>
      <p:sp>
        <p:nvSpPr>
          <p:cNvPr id="3" name="Content Placeholder 2"/>
          <p:cNvSpPr>
            <a:spLocks noGrp="1"/>
          </p:cNvSpPr>
          <p:nvPr>
            <p:ph idx="1"/>
          </p:nvPr>
        </p:nvSpPr>
        <p:spPr>
          <a:xfrm>
            <a:off x="167424" y="759854"/>
            <a:ext cx="11925837" cy="5872766"/>
          </a:xfrm>
        </p:spPr>
        <p:txBody>
          <a:bodyPr>
            <a:normAutofit/>
          </a:bodyPr>
          <a:lstStyle/>
          <a:p>
            <a:pPr>
              <a:lnSpc>
                <a:spcPct val="200000"/>
              </a:lnSpc>
            </a:pPr>
            <a:r>
              <a:rPr lang="en-GB" dirty="0"/>
              <a:t>Which muscles form the </a:t>
            </a:r>
            <a:r>
              <a:rPr lang="en-GB" dirty="0" err="1"/>
              <a:t>levator</a:t>
            </a:r>
            <a:r>
              <a:rPr lang="en-GB" dirty="0"/>
              <a:t> </a:t>
            </a:r>
            <a:r>
              <a:rPr lang="en-GB" dirty="0" err="1"/>
              <a:t>ani</a:t>
            </a:r>
            <a:r>
              <a:rPr lang="en-GB" dirty="0"/>
              <a:t> muscle (</a:t>
            </a:r>
            <a:r>
              <a:rPr lang="en-GB" dirty="0" err="1"/>
              <a:t>musculus</a:t>
            </a:r>
            <a:r>
              <a:rPr lang="en-GB" dirty="0"/>
              <a:t> </a:t>
            </a:r>
            <a:r>
              <a:rPr lang="en-GB" dirty="0" err="1"/>
              <a:t>levator</a:t>
            </a:r>
            <a:r>
              <a:rPr lang="en-GB" dirty="0"/>
              <a:t> </a:t>
            </a:r>
            <a:r>
              <a:rPr lang="en-GB" dirty="0" err="1"/>
              <a:t>ani</a:t>
            </a:r>
            <a:r>
              <a:rPr lang="en-GB" dirty="0" smtClean="0"/>
              <a:t>)?</a:t>
            </a:r>
          </a:p>
          <a:p>
            <a:pPr marL="457200" indent="-457200">
              <a:lnSpc>
                <a:spcPct val="150000"/>
              </a:lnSpc>
              <a:buFont typeface="+mj-lt"/>
              <a:buAutoNum type="alphaLcParenR"/>
            </a:pPr>
            <a:r>
              <a:rPr lang="en-GB" dirty="0" smtClean="0"/>
              <a:t>External anal sphincter</a:t>
            </a:r>
          </a:p>
          <a:p>
            <a:pPr marL="457200" indent="-457200">
              <a:lnSpc>
                <a:spcPct val="150000"/>
              </a:lnSpc>
              <a:buFont typeface="+mj-lt"/>
              <a:buAutoNum type="alphaLcParenR"/>
            </a:pPr>
            <a:r>
              <a:rPr lang="en-GB" dirty="0" smtClean="0"/>
              <a:t>Coccygeus</a:t>
            </a:r>
          </a:p>
          <a:p>
            <a:pPr marL="457200" indent="-457200">
              <a:lnSpc>
                <a:spcPct val="150000"/>
              </a:lnSpc>
              <a:buFont typeface="+mj-lt"/>
              <a:buAutoNum type="alphaLcParenR"/>
            </a:pPr>
            <a:r>
              <a:rPr lang="en-GB" dirty="0" smtClean="0"/>
              <a:t>Pubo-c0ccygeus</a:t>
            </a:r>
          </a:p>
          <a:p>
            <a:pPr marL="457200" indent="-457200">
              <a:lnSpc>
                <a:spcPct val="150000"/>
              </a:lnSpc>
              <a:buFont typeface="+mj-lt"/>
              <a:buAutoNum type="alphaLcParenR"/>
            </a:pPr>
            <a:r>
              <a:rPr lang="en-GB" dirty="0" err="1" smtClean="0"/>
              <a:t>Pubo-rectalis</a:t>
            </a:r>
            <a:endParaRPr lang="en-GB" dirty="0" smtClean="0"/>
          </a:p>
          <a:p>
            <a:pPr marL="457200" indent="-457200">
              <a:lnSpc>
                <a:spcPct val="150000"/>
              </a:lnSpc>
              <a:buFont typeface="+mj-lt"/>
              <a:buAutoNum type="alphaLcParenR"/>
            </a:pPr>
            <a:r>
              <a:rPr lang="en-GB" dirty="0" err="1" smtClean="0"/>
              <a:t>Iliococcygeus</a:t>
            </a:r>
            <a:endParaRPr lang="en-GB" dirty="0" smtClean="0"/>
          </a:p>
          <a:p>
            <a:pPr marL="0" indent="0">
              <a:lnSpc>
                <a:spcPct val="150000"/>
              </a:lnSpc>
              <a:buNone/>
            </a:pPr>
            <a:endParaRPr lang="en-GB" dirty="0" smtClean="0"/>
          </a:p>
          <a:p>
            <a:pPr marL="0" indent="0">
              <a:buNone/>
            </a:pPr>
            <a:r>
              <a:rPr lang="en-GB" dirty="0" smtClean="0"/>
              <a:t>Key: </a:t>
            </a:r>
            <a:r>
              <a:rPr lang="en-GB" dirty="0" err="1" smtClean="0"/>
              <a:t>c,d,e</a:t>
            </a:r>
            <a:endParaRPr lang="en-GB" dirty="0" smtClean="0"/>
          </a:p>
        </p:txBody>
      </p:sp>
    </p:spTree>
    <p:extLst>
      <p:ext uri="{BB962C8B-B14F-4D97-AF65-F5344CB8AC3E}">
        <p14:creationId xmlns:p14="http://schemas.microsoft.com/office/powerpoint/2010/main" val="1966190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barn(inVertical)">
                                      <p:cBhvr>
                                        <p:cTn id="21"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072" y="0"/>
            <a:ext cx="10772775" cy="1081825"/>
          </a:xfrm>
        </p:spPr>
        <p:txBody>
          <a:bodyPr/>
          <a:lstStyle/>
          <a:p>
            <a:pPr algn="ctr"/>
            <a:r>
              <a:rPr lang="en-GB" dirty="0" smtClean="0"/>
              <a:t>Assessment</a:t>
            </a:r>
            <a:endParaRPr lang="en-GB" dirty="0"/>
          </a:p>
        </p:txBody>
      </p:sp>
      <p:sp>
        <p:nvSpPr>
          <p:cNvPr id="3" name="Content Placeholder 2"/>
          <p:cNvSpPr>
            <a:spLocks noGrp="1"/>
          </p:cNvSpPr>
          <p:nvPr>
            <p:ph idx="1"/>
          </p:nvPr>
        </p:nvSpPr>
        <p:spPr>
          <a:xfrm>
            <a:off x="167424" y="759854"/>
            <a:ext cx="11925837" cy="5872766"/>
          </a:xfrm>
        </p:spPr>
        <p:txBody>
          <a:bodyPr>
            <a:normAutofit fontScale="77500" lnSpcReduction="20000"/>
          </a:bodyPr>
          <a:lstStyle/>
          <a:p>
            <a:pPr>
              <a:lnSpc>
                <a:spcPct val="200000"/>
              </a:lnSpc>
            </a:pPr>
            <a:r>
              <a:rPr lang="en-GB" sz="2600" dirty="0"/>
              <a:t>A 26-year-old woman comes to the doctor’s office complaining of an inability of controlling gas and bowel movements following vaginal childbirth. Upon physical examination and further tests the doctor confirms a diagnosis of postpartum bowel incontinence. He explains to the patient that the incontinence resulted from a damage of the pelvic floor muscles and/or nerves during childbirth. Which of the following muscles are involved in continence control and are therefore likely damaged in this case </a:t>
            </a:r>
            <a:r>
              <a:rPr lang="en-GB" sz="2600" dirty="0" smtClean="0"/>
              <a:t>study?</a:t>
            </a:r>
          </a:p>
          <a:p>
            <a:pPr marL="457200" indent="-457200">
              <a:lnSpc>
                <a:spcPct val="120000"/>
              </a:lnSpc>
              <a:buFont typeface="+mj-lt"/>
              <a:buAutoNum type="alphaLcParenR"/>
            </a:pPr>
            <a:r>
              <a:rPr lang="en-GB" dirty="0" smtClean="0"/>
              <a:t>Levator </a:t>
            </a:r>
            <a:r>
              <a:rPr lang="en-GB" dirty="0" err="1" smtClean="0"/>
              <a:t>ani</a:t>
            </a:r>
            <a:r>
              <a:rPr lang="en-GB" dirty="0" smtClean="0"/>
              <a:t> muscle</a:t>
            </a:r>
          </a:p>
          <a:p>
            <a:pPr marL="457200" indent="-457200">
              <a:lnSpc>
                <a:spcPct val="120000"/>
              </a:lnSpc>
              <a:buFont typeface="+mj-lt"/>
              <a:buAutoNum type="alphaLcParenR"/>
            </a:pPr>
            <a:r>
              <a:rPr lang="en-GB" dirty="0" smtClean="0"/>
              <a:t>Obturator internus</a:t>
            </a:r>
          </a:p>
          <a:p>
            <a:pPr marL="457200" indent="-457200">
              <a:lnSpc>
                <a:spcPct val="120000"/>
              </a:lnSpc>
              <a:buFont typeface="+mj-lt"/>
              <a:buAutoNum type="alphaLcParenR"/>
            </a:pPr>
            <a:r>
              <a:rPr lang="en-GB" dirty="0" smtClean="0"/>
              <a:t>External anal sphincter</a:t>
            </a:r>
          </a:p>
          <a:p>
            <a:pPr marL="457200" indent="-457200">
              <a:lnSpc>
                <a:spcPct val="120000"/>
              </a:lnSpc>
              <a:buFont typeface="+mj-lt"/>
              <a:buAutoNum type="alphaLcParenR"/>
            </a:pPr>
            <a:r>
              <a:rPr lang="en-GB" dirty="0" smtClean="0"/>
              <a:t>Internal anal sphincter</a:t>
            </a:r>
          </a:p>
          <a:p>
            <a:pPr marL="457200" indent="-457200">
              <a:lnSpc>
                <a:spcPct val="120000"/>
              </a:lnSpc>
              <a:buFont typeface="+mj-lt"/>
              <a:buAutoNum type="alphaLcParenR"/>
            </a:pPr>
            <a:r>
              <a:rPr lang="en-GB" dirty="0" smtClean="0"/>
              <a:t>External urethral </a:t>
            </a:r>
            <a:r>
              <a:rPr lang="en-GB" dirty="0" err="1" smtClean="0"/>
              <a:t>sphicter</a:t>
            </a:r>
            <a:endParaRPr lang="en-GB" dirty="0" smtClean="0"/>
          </a:p>
          <a:p>
            <a:pPr marL="0" indent="0">
              <a:buNone/>
            </a:pPr>
            <a:endParaRPr lang="en-GB" dirty="0" smtClean="0"/>
          </a:p>
          <a:p>
            <a:pPr marL="0" indent="0">
              <a:buNone/>
            </a:pPr>
            <a:r>
              <a:rPr lang="en-GB" dirty="0" smtClean="0"/>
              <a:t>Key: </a:t>
            </a:r>
            <a:r>
              <a:rPr lang="en-GB" dirty="0" err="1" smtClean="0"/>
              <a:t>a,c,d</a:t>
            </a:r>
            <a:endParaRPr lang="en-GB" dirty="0" smtClean="0"/>
          </a:p>
        </p:txBody>
      </p:sp>
    </p:spTree>
    <p:extLst>
      <p:ext uri="{BB962C8B-B14F-4D97-AF65-F5344CB8AC3E}">
        <p14:creationId xmlns:p14="http://schemas.microsoft.com/office/powerpoint/2010/main" val="1076004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wheel(1)">
                                      <p:cBhvr>
                                        <p:cTn id="21"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4847"/>
            <a:ext cx="12191999" cy="6872847"/>
          </a:xfrm>
          <a:prstGeom prst="rect">
            <a:avLst/>
          </a:prstGeom>
        </p:spPr>
      </p:pic>
    </p:spTree>
    <p:extLst>
      <p:ext uri="{BB962C8B-B14F-4D97-AF65-F5344CB8AC3E}">
        <p14:creationId xmlns:p14="http://schemas.microsoft.com/office/powerpoint/2010/main" val="1755478649"/>
      </p:ext>
    </p:extLst>
  </p:cSld>
  <p:clrMapOvr>
    <a:masterClrMapping/>
  </p:clrMapOvr>
  <p:timing>
    <p:tnLst>
      <p:par>
        <p:cTn id="1" dur="indefinite" restart="never" nodeType="tmRoot"/>
      </p:par>
    </p:tnLst>
  </p:timing>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TM03457491[[fn=Metropolitan]]</Template>
  <TotalTime>4882</TotalTime>
  <Words>1051</Words>
  <Application>Microsoft Office PowerPoint</Application>
  <PresentationFormat>Widescreen</PresentationFormat>
  <Paragraphs>150</Paragraphs>
  <Slides>38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Calibri</vt:lpstr>
      <vt:lpstr>Calibri Light</vt:lpstr>
      <vt:lpstr>Wingdings</vt:lpstr>
      <vt:lpstr>Metropolitan</vt:lpstr>
      <vt:lpstr>The Pelvic Floor</vt:lpstr>
      <vt:lpstr>PowerPoint Presentation</vt:lpstr>
      <vt:lpstr>PowerPoint Presentation</vt:lpstr>
      <vt:lpstr>Pelvic Floor Anatomy</vt:lpstr>
      <vt:lpstr>Muscular Components of the Pelvic Floor</vt:lpstr>
      <vt:lpstr>Muscular Component of the Pelvic Floor</vt:lpstr>
      <vt:lpstr>Deep Pelvic Floor Muscles: Levator Ani</vt:lpstr>
      <vt:lpstr>PowerPoint Presentation</vt:lpstr>
      <vt:lpstr>Levator Ani</vt:lpstr>
      <vt:lpstr>PowerPoint Presentation</vt:lpstr>
      <vt:lpstr>PowerPoint Presentation</vt:lpstr>
      <vt:lpstr>PowerPoint Presentation</vt:lpstr>
      <vt:lpstr>Levator Ani (Anterior fibers) </vt:lpstr>
      <vt:lpstr>PowerPoint Presentation</vt:lpstr>
      <vt:lpstr>PowerPoint Presentation</vt:lpstr>
      <vt:lpstr>Levator Ani (Intermediate fibers) </vt:lpstr>
      <vt:lpstr>PowerPoint Presentation</vt:lpstr>
      <vt:lpstr>Pubo-Rectalis</vt:lpstr>
      <vt:lpstr>Pubo-Rectalis</vt:lpstr>
      <vt:lpstr>Levator Ani (Posterior fibers)</vt:lpstr>
      <vt:lpstr>PowerPoint Presentation</vt:lpstr>
      <vt:lpstr>Levator Ani</vt:lpstr>
      <vt:lpstr>Deep Pelvic Floor Muscles: Coccygeus</vt:lpstr>
      <vt:lpstr>Coccygeus</vt:lpstr>
      <vt:lpstr>PowerPoint Presentation</vt:lpstr>
      <vt:lpstr>PowerPoint Presentation</vt:lpstr>
      <vt:lpstr>Deep Pelvic Floor Muscles: Coccygeus</vt:lpstr>
      <vt:lpstr>Pelvic fascia</vt:lpstr>
      <vt:lpstr>Pelvic fascia (Parietal)</vt:lpstr>
      <vt:lpstr>Pelvic fascia (Visceral)</vt:lpstr>
      <vt:lpstr>PowerPoint Presentation</vt:lpstr>
      <vt:lpstr>Boat in the dock analogy</vt:lpstr>
      <vt:lpstr>Hammock analogy</vt:lpstr>
      <vt:lpstr>Prolapse: Uterine prolapse</vt:lpstr>
      <vt:lpstr>Assessment</vt:lpstr>
      <vt:lpstr>Assessment</vt:lpstr>
      <vt:lpstr>Assessment</vt:lpstr>
      <vt:lpstr>PowerPoint Presentation</vt:lpstr>
    </vt:vector>
  </TitlesOfParts>
  <Company>Wimmera Health Care Group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Physiotherapy staff</dc:creator>
  <cp:lastModifiedBy>Hafeez</cp:lastModifiedBy>
  <cp:revision>111</cp:revision>
  <cp:lastPrinted>2017-06-25T23:22:13Z</cp:lastPrinted>
  <dcterms:created xsi:type="dcterms:W3CDTF">2017-05-08T04:06:47Z</dcterms:created>
  <dcterms:modified xsi:type="dcterms:W3CDTF">2024-09-24T05:58:39Z</dcterms:modified>
</cp:coreProperties>
</file>